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768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  <p:ext uri="GoogleSlidesCustomDataVersion2">
      <go:slidesCustomData xmlns:go="http://customooxmlschemas.google.com/" r:id="rId50" roundtripDataSignature="AMtx7mgMm2XgCAuXEaF42ki8w71ZT0G8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68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tic.org/" TargetMode="External"/><Relationship Id="rId3" Type="http://schemas.openxmlformats.org/officeDocument/2006/relationships/hyperlink" Target="https://www.itic.org/" TargetMode="External"/><Relationship Id="rId4" Type="http://schemas.openxmlformats.org/officeDocument/2006/relationships/hyperlink" Target="https://www.itic.org/" TargetMode="External"/><Relationship Id="rId5" Type="http://schemas.openxmlformats.org/officeDocument/2006/relationships/hyperlink" Target="https://www.itic.org/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But those do little to simplify the complexity. </a:t>
            </a:r>
            <a:endParaRPr/>
          </a:p>
        </p:txBody>
      </p:sp>
      <p:sp>
        <p:nvSpPr>
          <p:cNvPr id="214" name="Google Shape;21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Clouds offer Service Level agreements guaranteeing high availability for their infrastructures.</a:t>
            </a:r>
            <a:endParaRPr/>
          </a:p>
        </p:txBody>
      </p:sp>
      <p:sp>
        <p:nvSpPr>
          <p:cNvPr id="254" name="Google Shape;25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But they don’t protect you from a wide range of downtime threats – from software compatibility errors, human error, and many more.</a:t>
            </a:r>
            <a:endParaRPr/>
          </a:p>
        </p:txBody>
      </p:sp>
      <p:sp>
        <p:nvSpPr>
          <p:cNvPr id="266" name="Google Shape;26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Applications, Databases and ERPS themselves each have their own requirements </a:t>
            </a:r>
            <a:endParaRPr/>
          </a:p>
        </p:txBody>
      </p:sp>
      <p:sp>
        <p:nvSpPr>
          <p:cNvPr id="285" name="Google Shape;28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 we all know, more and more essential business operations -  from payroll to production scheduling to marketing and finance, relay on applications, databases, and ERP systems.</a:t>
            </a:r>
            <a:endParaRPr/>
          </a:p>
        </p:txBody>
      </p:sp>
      <p:sp>
        <p:nvSpPr>
          <p:cNvPr id="65" name="Google Shape;6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SIOS application recovery kits provide application-specific intelligence – automating configuration, providing advanced monitoring of the entire application stack, and orchestrating failover in compliance with application specific best practices.</a:t>
            </a:r>
            <a:endParaRPr/>
          </a:p>
        </p:txBody>
      </p:sp>
      <p:sp>
        <p:nvSpPr>
          <p:cNvPr id="432" name="Google Shape;43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Downtime is expensive. When these systems go offline it can cost companies a fortune. According to a survey by the </a:t>
            </a:r>
            <a:r>
              <a:rPr b="0" i="0" lang="en-US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Information Technology Industry Council, </a:t>
            </a:r>
            <a:r>
              <a:rPr lang="en-US"/>
              <a:t>an hour of downtime cost more than $300K in lost business, productivity disruptions, and the work IT needed to do to get their systems back up and running. Of that group, 44% said an hour of downtime cost $1-4 million dollars.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sng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sng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sng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2" name="Google Shape;52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4" name="Google Shape;53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6" name="Google Shape;57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8" name="Google Shape;58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5" name="Google Shape;59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2" name="Google Shape;61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SIOS supports customers from the beginning of their buying journey, through their testing and deployment and throughout their ongoing maintenance with unparalleled HA expertise and commitment to excellence.</a:t>
            </a:r>
            <a:endParaRPr/>
          </a:p>
        </p:txBody>
      </p:sp>
      <p:sp>
        <p:nvSpPr>
          <p:cNvPr id="643" name="Google Shape;64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8" name="Google Shape;67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0" name="Google Shape;69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https://www.healthcareitnews.com/news/ehr-outage-takes-down-federal-cerner-systems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https://www.abc.net.au/news/2022-06-27/flu-cases-and-covid-increase-pressure-on-nt-health-system/101176238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https://www.nextgov.com/it-modernization/2022/04/va-dod-electronic-health-record-system-suffers-nationwide-outage/364164/</a:t>
            </a:r>
            <a:endParaRPr/>
          </a:p>
        </p:txBody>
      </p:sp>
      <p:sp>
        <p:nvSpPr>
          <p:cNvPr id="156" name="Google Shape;15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That’s why 99.99% or four nines of availability for essential applications is now a must-have for the vast majority of companies. </a:t>
            </a:r>
            <a:endParaRPr/>
          </a:p>
        </p:txBody>
      </p:sp>
      <p:sp>
        <p:nvSpPr>
          <p:cNvPr id="182" name="Google Shape;18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But High Availability isn’t easy. In fact, it’s quite complicated. To keep an application running, everything that application depends on has to be operational – the network, storage, hardware, middleware, operating system, and the application itself. If you are running a complex ERP system with multiple supporting services and interdependent components, it’s even more complicated. </a:t>
            </a:r>
            <a:endParaRPr/>
          </a:p>
        </p:txBody>
      </p:sp>
      <p:sp>
        <p:nvSpPr>
          <p:cNvPr id="198" name="Google Shape;19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There are several ways to deliver HA. Some OS vendors, such as Microsoft Windows, SUSE Linux, and Red Hat Linux provide HA clustering software.  </a:t>
            </a:r>
            <a:endParaRPr/>
          </a:p>
        </p:txBody>
      </p:sp>
      <p:sp>
        <p:nvSpPr>
          <p:cNvPr id="205" name="Google Shape;20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COVER Pag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57"/>
            <a:ext cx="18288000" cy="104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4"/>
          <p:cNvSpPr txBox="1"/>
          <p:nvPr/>
        </p:nvSpPr>
        <p:spPr>
          <a:xfrm>
            <a:off x="12781453" y="9826823"/>
            <a:ext cx="52017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2022 SIOS Technology Corp. All rights reserved.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icon&#10;&#10;Description automatically generated" id="20" name="Google Shape;2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35" y="304800"/>
            <a:ext cx="2110765" cy="2110765"/>
          </a:xfrm>
          <a:prstGeom prst="rect">
            <a:avLst/>
          </a:prstGeom>
          <a:noFill/>
          <a:ln>
            <a:noFill/>
          </a:ln>
          <a:effectLst>
            <a:outerShdw blurRad="126889" sx="105000" rotWithShape="0" algn="tl" dir="2700000" dist="38100" sy="105000">
              <a:srgbClr val="000000">
                <a:alpha val="29411"/>
              </a:srgbClr>
            </a:outerShdw>
          </a:effectLst>
        </p:spPr>
      </p:pic>
      <p:pic>
        <p:nvPicPr>
          <p:cNvPr descr="Shape&#10;&#10;Description automatically generated" id="21" name="Google Shape;21;p44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1295400" y="8219073"/>
            <a:ext cx="2193577" cy="1637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22" name="Google Shape;22;p44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 rot="10800000">
            <a:off x="15087600" y="609600"/>
            <a:ext cx="2193577" cy="1637236"/>
          </a:xfrm>
          <a:prstGeom prst="rect">
            <a:avLst/>
          </a:prstGeom>
          <a:noFill/>
          <a:ln cap="flat" cmpd="sng" w="9525">
            <a:solidFill>
              <a:srgbClr val="5BAEE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" name="Google Shape;23;p44"/>
          <p:cNvSpPr txBox="1"/>
          <p:nvPr>
            <p:ph idx="1" type="body"/>
          </p:nvPr>
        </p:nvSpPr>
        <p:spPr>
          <a:xfrm>
            <a:off x="2895600" y="2628900"/>
            <a:ext cx="12192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8000"/>
              <a:buNone/>
              <a:defRPr b="1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2" type="body"/>
          </p:nvPr>
        </p:nvSpPr>
        <p:spPr>
          <a:xfrm>
            <a:off x="2895600" y="6073882"/>
            <a:ext cx="12192000" cy="898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3" type="body"/>
          </p:nvPr>
        </p:nvSpPr>
        <p:spPr>
          <a:xfrm>
            <a:off x="2895600" y="7320655"/>
            <a:ext cx="12192000" cy="898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b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 text right">
  <p:cSld name="Picture Left text righ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5"/>
          <p:cNvSpPr txBox="1"/>
          <p:nvPr>
            <p:ph idx="12" type="sldNum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5"/>
          <p:cNvSpPr/>
          <p:nvPr>
            <p:ph idx="2" type="pic"/>
          </p:nvPr>
        </p:nvSpPr>
        <p:spPr>
          <a:xfrm>
            <a:off x="0" y="1714500"/>
            <a:ext cx="7772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45"/>
          <p:cNvSpPr txBox="1"/>
          <p:nvPr>
            <p:ph idx="1" type="body"/>
          </p:nvPr>
        </p:nvSpPr>
        <p:spPr>
          <a:xfrm>
            <a:off x="10363200" y="1866900"/>
            <a:ext cx="5029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6600"/>
              <a:buNone/>
              <a:defRPr b="1" sz="66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3" type="body"/>
          </p:nvPr>
        </p:nvSpPr>
        <p:spPr>
          <a:xfrm>
            <a:off x="10287000" y="4076700"/>
            <a:ext cx="6400800" cy="3592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1828800" y="280224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nk">
  <p:cSld name="Title 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Divider">
  <p:cSld name="Picture Divi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/>
          <p:nvPr/>
        </p:nvSpPr>
        <p:spPr>
          <a:xfrm rot="5400000">
            <a:off x="492728" y="1266679"/>
            <a:ext cx="6722847" cy="7708304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8"/>
          <p:cNvSpPr txBox="1"/>
          <p:nvPr>
            <p:ph idx="1" type="body"/>
          </p:nvPr>
        </p:nvSpPr>
        <p:spPr>
          <a:xfrm>
            <a:off x="9982201" y="3196544"/>
            <a:ext cx="5519738" cy="175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b="1" sz="6600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47700" lvl="1" marL="9144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6600"/>
              <a:buChar char="–"/>
              <a:defRPr b="1" sz="6600">
                <a:solidFill>
                  <a:srgbClr val="003B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47700" lvl="2" marL="1371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6600"/>
              <a:buChar char="o"/>
              <a:defRPr b="1" sz="6600">
                <a:solidFill>
                  <a:srgbClr val="003B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47700" lvl="3" marL="18288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6600"/>
              <a:buChar char="▪"/>
              <a:defRPr b="1" sz="6600">
                <a:solidFill>
                  <a:srgbClr val="003B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9"/>
          <p:cNvSpPr txBox="1"/>
          <p:nvPr>
            <p:ph type="title"/>
          </p:nvPr>
        </p:nvSpPr>
        <p:spPr>
          <a:xfrm>
            <a:off x="1828800" y="280224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9"/>
          <p:cNvSpPr txBox="1"/>
          <p:nvPr>
            <p:ph idx="12" type="sldNum"/>
          </p:nvPr>
        </p:nvSpPr>
        <p:spPr>
          <a:xfrm>
            <a:off x="7620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9"/>
          <p:cNvSpPr txBox="1"/>
          <p:nvPr>
            <p:ph idx="1" type="body"/>
          </p:nvPr>
        </p:nvSpPr>
        <p:spPr>
          <a:xfrm>
            <a:off x="1828800" y="2021138"/>
            <a:ext cx="13944600" cy="5883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 b="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HANK YOU">
  <p:cSld name="END THANK YOU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1"/>
          <p:cNvSpPr txBox="1"/>
          <p:nvPr>
            <p:ph idx="12" type="sldNum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51"/>
          <p:cNvSpPr txBox="1"/>
          <p:nvPr/>
        </p:nvSpPr>
        <p:spPr>
          <a:xfrm>
            <a:off x="8915400" y="3989427"/>
            <a:ext cx="7708304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To learn more visit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1" i="0" lang="en-US" sz="77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us.SIOS.com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1"/>
          <p:cNvSpPr/>
          <p:nvPr/>
        </p:nvSpPr>
        <p:spPr>
          <a:xfrm rot="5400000">
            <a:off x="492729" y="1204525"/>
            <a:ext cx="6722846" cy="7708303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1"/>
          <p:cNvSpPr txBox="1"/>
          <p:nvPr>
            <p:ph idx="1" type="body"/>
          </p:nvPr>
        </p:nvSpPr>
        <p:spPr>
          <a:xfrm>
            <a:off x="9906000" y="6438900"/>
            <a:ext cx="5943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1"/>
          <p:cNvSpPr/>
          <p:nvPr/>
        </p:nvSpPr>
        <p:spPr>
          <a:xfrm>
            <a:off x="0" y="0"/>
            <a:ext cx="1371600" cy="1409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828800" y="280224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828800" y="2001013"/>
            <a:ext cx="13944600" cy="5428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  <a:defRPr b="1" i="0" sz="32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Lucida Sans"/>
              <a:buChar char="–"/>
              <a:defRPr b="1" i="0" sz="28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AFE1"/>
              </a:buClr>
              <a:buSzPts val="2000"/>
              <a:buFont typeface="Noto Sans"/>
              <a:buChar char="▪"/>
              <a:defRPr b="0" i="0" sz="20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AFE1"/>
              </a:buClr>
              <a:buSzPts val="2000"/>
              <a:buFont typeface="Noto Sans"/>
              <a:buChar char="▪"/>
              <a:defRPr b="0" i="0" sz="20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/>
          <p:nvPr/>
        </p:nvSpPr>
        <p:spPr>
          <a:xfrm>
            <a:off x="0" y="9913087"/>
            <a:ext cx="18288000" cy="412013"/>
          </a:xfrm>
          <a:prstGeom prst="rect">
            <a:avLst/>
          </a:prstGeom>
          <a:solidFill>
            <a:srgbClr val="001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43"/>
          <p:cNvSpPr txBox="1"/>
          <p:nvPr/>
        </p:nvSpPr>
        <p:spPr>
          <a:xfrm>
            <a:off x="12649199" y="9971901"/>
            <a:ext cx="52927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2022 SIOS Technology Corp. All rights reserved.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14" name="Google Shape;1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97588" y="159488"/>
            <a:ext cx="1097812" cy="1097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15" name="Google Shape;15;p4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596110" y="8613775"/>
            <a:ext cx="1461290" cy="1090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16" name="Google Shape;16;p4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 rot="10800000">
            <a:off x="16285318" y="250825"/>
            <a:ext cx="1461290" cy="109067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4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Relationship Id="rId5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Relationship Id="rId4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Relationship Id="rId7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png"/><Relationship Id="rId4" Type="http://schemas.openxmlformats.org/officeDocument/2006/relationships/image" Target="../media/image65.png"/><Relationship Id="rId5" Type="http://schemas.openxmlformats.org/officeDocument/2006/relationships/image" Target="../media/image6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9.jpg"/><Relationship Id="rId4" Type="http://schemas.openxmlformats.org/officeDocument/2006/relationships/image" Target="../media/image63.jpg"/><Relationship Id="rId5" Type="http://schemas.openxmlformats.org/officeDocument/2006/relationships/image" Target="../media/image6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8.png"/><Relationship Id="rId4" Type="http://schemas.openxmlformats.org/officeDocument/2006/relationships/image" Target="../media/image71.png"/><Relationship Id="rId5" Type="http://schemas.openxmlformats.org/officeDocument/2006/relationships/image" Target="../media/image77.png"/><Relationship Id="rId6" Type="http://schemas.openxmlformats.org/officeDocument/2006/relationships/image" Target="../media/image79.png"/><Relationship Id="rId7" Type="http://schemas.openxmlformats.org/officeDocument/2006/relationships/image" Target="../media/image6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5.png"/><Relationship Id="rId4" Type="http://schemas.openxmlformats.org/officeDocument/2006/relationships/image" Target="../media/image74.png"/><Relationship Id="rId5" Type="http://schemas.openxmlformats.org/officeDocument/2006/relationships/image" Target="../media/image64.png"/><Relationship Id="rId6" Type="http://schemas.openxmlformats.org/officeDocument/2006/relationships/image" Target="../media/image78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86.png"/><Relationship Id="rId10" Type="http://schemas.openxmlformats.org/officeDocument/2006/relationships/image" Target="../media/image97.png"/><Relationship Id="rId13" Type="http://schemas.openxmlformats.org/officeDocument/2006/relationships/image" Target="../media/image98.jpg"/><Relationship Id="rId1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6.png"/><Relationship Id="rId4" Type="http://schemas.openxmlformats.org/officeDocument/2006/relationships/image" Target="../media/image101.png"/><Relationship Id="rId9" Type="http://schemas.openxmlformats.org/officeDocument/2006/relationships/image" Target="../media/image93.png"/><Relationship Id="rId14" Type="http://schemas.openxmlformats.org/officeDocument/2006/relationships/image" Target="../media/image83.jpg"/><Relationship Id="rId5" Type="http://schemas.openxmlformats.org/officeDocument/2006/relationships/image" Target="../media/image81.png"/><Relationship Id="rId6" Type="http://schemas.openxmlformats.org/officeDocument/2006/relationships/image" Target="../media/image73.png"/><Relationship Id="rId7" Type="http://schemas.openxmlformats.org/officeDocument/2006/relationships/image" Target="../media/image80.png"/><Relationship Id="rId8" Type="http://schemas.openxmlformats.org/officeDocument/2006/relationships/image" Target="../media/image88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86.png"/><Relationship Id="rId10" Type="http://schemas.openxmlformats.org/officeDocument/2006/relationships/image" Target="../media/image97.png"/><Relationship Id="rId13" Type="http://schemas.openxmlformats.org/officeDocument/2006/relationships/image" Target="../media/image98.jpg"/><Relationship Id="rId1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6.png"/><Relationship Id="rId4" Type="http://schemas.openxmlformats.org/officeDocument/2006/relationships/image" Target="../media/image101.png"/><Relationship Id="rId9" Type="http://schemas.openxmlformats.org/officeDocument/2006/relationships/image" Target="../media/image93.png"/><Relationship Id="rId14" Type="http://schemas.openxmlformats.org/officeDocument/2006/relationships/image" Target="../media/image83.jpg"/><Relationship Id="rId5" Type="http://schemas.openxmlformats.org/officeDocument/2006/relationships/image" Target="../media/image81.png"/><Relationship Id="rId6" Type="http://schemas.openxmlformats.org/officeDocument/2006/relationships/image" Target="../media/image73.png"/><Relationship Id="rId7" Type="http://schemas.openxmlformats.org/officeDocument/2006/relationships/image" Target="../media/image80.png"/><Relationship Id="rId8" Type="http://schemas.openxmlformats.org/officeDocument/2006/relationships/image" Target="../media/image8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2.jpg"/><Relationship Id="rId4" Type="http://schemas.openxmlformats.org/officeDocument/2006/relationships/image" Target="../media/image1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1.jpg"/><Relationship Id="rId4" Type="http://schemas.openxmlformats.org/officeDocument/2006/relationships/image" Target="../media/image106.png"/><Relationship Id="rId9" Type="http://schemas.openxmlformats.org/officeDocument/2006/relationships/image" Target="../media/image109.png"/><Relationship Id="rId5" Type="http://schemas.openxmlformats.org/officeDocument/2006/relationships/image" Target="../media/image104.png"/><Relationship Id="rId6" Type="http://schemas.openxmlformats.org/officeDocument/2006/relationships/image" Target="../media/image110.png"/><Relationship Id="rId7" Type="http://schemas.openxmlformats.org/officeDocument/2006/relationships/image" Target="../media/image107.png"/><Relationship Id="rId8" Type="http://schemas.openxmlformats.org/officeDocument/2006/relationships/image" Target="../media/image1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2.png"/><Relationship Id="rId4" Type="http://schemas.openxmlformats.org/officeDocument/2006/relationships/image" Target="../media/image108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5.png"/><Relationship Id="rId4" Type="http://schemas.openxmlformats.org/officeDocument/2006/relationships/image" Target="../media/image114.png"/><Relationship Id="rId5" Type="http://schemas.openxmlformats.org/officeDocument/2006/relationships/image" Target="../media/image1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9.png"/><Relationship Id="rId4" Type="http://schemas.openxmlformats.org/officeDocument/2006/relationships/image" Target="../media/image125.png"/><Relationship Id="rId5" Type="http://schemas.openxmlformats.org/officeDocument/2006/relationships/image" Target="../media/image1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9.png"/><Relationship Id="rId4" Type="http://schemas.openxmlformats.org/officeDocument/2006/relationships/image" Target="../media/image1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3.png"/><Relationship Id="rId4" Type="http://schemas.openxmlformats.org/officeDocument/2006/relationships/image" Target="../media/image120.jp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5.png"/><Relationship Id="rId10" Type="http://schemas.openxmlformats.org/officeDocument/2006/relationships/image" Target="../media/image127.png"/><Relationship Id="rId12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4.png"/><Relationship Id="rId4" Type="http://schemas.openxmlformats.org/officeDocument/2006/relationships/image" Target="../media/image131.png"/><Relationship Id="rId9" Type="http://schemas.openxmlformats.org/officeDocument/2006/relationships/image" Target="../media/image122.png"/><Relationship Id="rId5" Type="http://schemas.openxmlformats.org/officeDocument/2006/relationships/image" Target="../media/image126.png"/><Relationship Id="rId6" Type="http://schemas.openxmlformats.org/officeDocument/2006/relationships/image" Target="../media/image128.jpg"/><Relationship Id="rId7" Type="http://schemas.openxmlformats.org/officeDocument/2006/relationships/image" Target="../media/image124.png"/><Relationship Id="rId8" Type="http://schemas.openxmlformats.org/officeDocument/2006/relationships/image" Target="../media/image1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6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38.png"/><Relationship Id="rId7" Type="http://schemas.openxmlformats.org/officeDocument/2006/relationships/image" Target="../media/image157.png"/><Relationship Id="rId8" Type="http://schemas.openxmlformats.org/officeDocument/2006/relationships/image" Target="../media/image15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9.jpg"/><Relationship Id="rId4" Type="http://schemas.openxmlformats.org/officeDocument/2006/relationships/image" Target="../media/image150.jpg"/><Relationship Id="rId5" Type="http://schemas.openxmlformats.org/officeDocument/2006/relationships/image" Target="../media/image15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32.png"/><Relationship Id="rId8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4.png"/><Relationship Id="rId4" Type="http://schemas.openxmlformats.org/officeDocument/2006/relationships/image" Target="../media/image148.png"/><Relationship Id="rId5" Type="http://schemas.openxmlformats.org/officeDocument/2006/relationships/image" Target="../media/image156.png"/><Relationship Id="rId6" Type="http://schemas.openxmlformats.org/officeDocument/2006/relationships/image" Target="../media/image15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1.jpg"/><Relationship Id="rId4" Type="http://schemas.openxmlformats.org/officeDocument/2006/relationships/image" Target="../media/image106.png"/><Relationship Id="rId9" Type="http://schemas.openxmlformats.org/officeDocument/2006/relationships/image" Target="../media/image109.png"/><Relationship Id="rId5" Type="http://schemas.openxmlformats.org/officeDocument/2006/relationships/image" Target="../media/image104.png"/><Relationship Id="rId6" Type="http://schemas.openxmlformats.org/officeDocument/2006/relationships/image" Target="../media/image110.png"/><Relationship Id="rId7" Type="http://schemas.openxmlformats.org/officeDocument/2006/relationships/image" Target="../media/image107.png"/><Relationship Id="rId8" Type="http://schemas.openxmlformats.org/officeDocument/2006/relationships/image" Target="../media/image1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docs.microsoft.com/en-us/azure-stack/operator/azure-stack-marketplace-azure-items?view=azs-1908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4300"/>
            <a:ext cx="18288000" cy="104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2781453" y="9826823"/>
            <a:ext cx="52017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2022 SIOS Technology Corp. All rights reserved.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icon&#10;&#10;Description automatically generated"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35" y="304800"/>
            <a:ext cx="2110765" cy="2110765"/>
          </a:xfrm>
          <a:prstGeom prst="rect">
            <a:avLst/>
          </a:prstGeom>
          <a:noFill/>
          <a:ln>
            <a:noFill/>
          </a:ln>
          <a:effectLst>
            <a:outerShdw blurRad="126889" sx="105000" rotWithShape="0" algn="tl" dir="2700000" dist="38100" sy="105000">
              <a:srgbClr val="000000">
                <a:alpha val="29411"/>
              </a:srgbClr>
            </a:outerShdw>
          </a:effectLst>
        </p:spPr>
      </p:pic>
      <p:pic>
        <p:nvPicPr>
          <p:cNvPr descr="Shape&#10;&#10;Description automatically generated" id="57" name="Google Shape;57;p1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>
            <a:off x="1295400" y="8219073"/>
            <a:ext cx="2193577" cy="1637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58" name="Google Shape;58;p1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 rot="10800000">
            <a:off x="15087600" y="609600"/>
            <a:ext cx="2193577" cy="163723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>
            <p:ph idx="1" type="body"/>
          </p:nvPr>
        </p:nvSpPr>
        <p:spPr>
          <a:xfrm>
            <a:off x="2895600" y="2628900"/>
            <a:ext cx="12192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/>
              <a:t>The Dilemma of High Availability</a:t>
            </a:r>
            <a:endParaRPr/>
          </a:p>
        </p:txBody>
      </p:sp>
      <p:sp>
        <p:nvSpPr>
          <p:cNvPr id="60" name="Google Shape;60;p1"/>
          <p:cNvSpPr txBox="1"/>
          <p:nvPr>
            <p:ph idx="2" type="body"/>
          </p:nvPr>
        </p:nvSpPr>
        <p:spPr>
          <a:xfrm>
            <a:off x="2895600" y="6073882"/>
            <a:ext cx="12192000" cy="898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Date</a:t>
            </a:r>
            <a:endParaRPr/>
          </a:p>
        </p:txBody>
      </p:sp>
      <p:sp>
        <p:nvSpPr>
          <p:cNvPr id="61" name="Google Shape;61;p1"/>
          <p:cNvSpPr txBox="1"/>
          <p:nvPr>
            <p:ph idx="3" type="body"/>
          </p:nvPr>
        </p:nvSpPr>
        <p:spPr>
          <a:xfrm>
            <a:off x="2895600" y="7320655"/>
            <a:ext cx="12192000" cy="898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Presenters: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/>
        </p:nvSpPr>
        <p:spPr>
          <a:xfrm>
            <a:off x="2399568" y="1347986"/>
            <a:ext cx="14143649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But HA offered by Linux vendors is....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0"/>
          <p:cNvGrpSpPr/>
          <p:nvPr/>
        </p:nvGrpSpPr>
        <p:grpSpPr>
          <a:xfrm>
            <a:off x="6825225" y="2679095"/>
            <a:ext cx="4422348" cy="5969605"/>
            <a:chOff x="6825225" y="2679095"/>
            <a:chExt cx="4422348" cy="5969605"/>
          </a:xfrm>
        </p:grpSpPr>
        <p:grpSp>
          <p:nvGrpSpPr>
            <p:cNvPr id="218" name="Google Shape;218;p10"/>
            <p:cNvGrpSpPr/>
            <p:nvPr/>
          </p:nvGrpSpPr>
          <p:grpSpPr>
            <a:xfrm>
              <a:off x="6825225" y="2679095"/>
              <a:ext cx="4422348" cy="5969605"/>
              <a:chOff x="1737185" y="1991667"/>
              <a:chExt cx="4422348" cy="5969605"/>
            </a:xfrm>
          </p:grpSpPr>
          <p:sp>
            <p:nvSpPr>
              <p:cNvPr id="219" name="Google Shape;219;p10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0DA9B3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0"/>
            <p:cNvSpPr txBox="1"/>
            <p:nvPr/>
          </p:nvSpPr>
          <p:spPr>
            <a:xfrm>
              <a:off x="7196179" y="5571172"/>
              <a:ext cx="3624221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Notoriously unreliable &amp; unstable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77200" y="2857500"/>
              <a:ext cx="1967311" cy="1967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10"/>
          <p:cNvGrpSpPr/>
          <p:nvPr/>
        </p:nvGrpSpPr>
        <p:grpSpPr>
          <a:xfrm>
            <a:off x="1676400" y="2679095"/>
            <a:ext cx="4422348" cy="5969605"/>
            <a:chOff x="1676400" y="2679095"/>
            <a:chExt cx="4422348" cy="5969605"/>
          </a:xfrm>
        </p:grpSpPr>
        <p:grpSp>
          <p:nvGrpSpPr>
            <p:cNvPr id="224" name="Google Shape;224;p10"/>
            <p:cNvGrpSpPr/>
            <p:nvPr/>
          </p:nvGrpSpPr>
          <p:grpSpPr>
            <a:xfrm>
              <a:off x="1676400" y="2679095"/>
              <a:ext cx="4422348" cy="5969605"/>
              <a:chOff x="1737185" y="1991667"/>
              <a:chExt cx="4422348" cy="5969605"/>
            </a:xfrm>
          </p:grpSpPr>
          <p:sp>
            <p:nvSpPr>
              <p:cNvPr id="225" name="Google Shape;225;p10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7" name="Google Shape;227;p10"/>
            <p:cNvSpPr txBox="1"/>
            <p:nvPr/>
          </p:nvSpPr>
          <p:spPr>
            <a:xfrm>
              <a:off x="2180887" y="5530215"/>
              <a:ext cx="3496724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Complex &amp;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manual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44210" y="3042856"/>
              <a:ext cx="2545184" cy="18224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10"/>
          <p:cNvGrpSpPr/>
          <p:nvPr/>
        </p:nvGrpSpPr>
        <p:grpSpPr>
          <a:xfrm>
            <a:off x="11960652" y="2679095"/>
            <a:ext cx="4422348" cy="5969605"/>
            <a:chOff x="11960652" y="2679095"/>
            <a:chExt cx="4422348" cy="5969605"/>
          </a:xfrm>
        </p:grpSpPr>
        <p:grpSp>
          <p:nvGrpSpPr>
            <p:cNvPr id="230" name="Google Shape;230;p10"/>
            <p:cNvGrpSpPr/>
            <p:nvPr/>
          </p:nvGrpSpPr>
          <p:grpSpPr>
            <a:xfrm>
              <a:off x="11960652" y="2679095"/>
              <a:ext cx="4422348" cy="5969605"/>
              <a:chOff x="1737185" y="1991667"/>
              <a:chExt cx="4422348" cy="5969605"/>
            </a:xfrm>
          </p:grpSpPr>
          <p:sp>
            <p:nvSpPr>
              <p:cNvPr id="231" name="Google Shape;231;p10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0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" name="Google Shape;233;p10"/>
            <p:cNvSpPr txBox="1"/>
            <p:nvPr/>
          </p:nvSpPr>
          <p:spPr>
            <a:xfrm>
              <a:off x="12362505" y="5571172"/>
              <a:ext cx="3639495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Costly &amp; time consuming to keep up with changes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325131" y="3065417"/>
              <a:ext cx="1693387" cy="16933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/>
          <p:nvPr/>
        </p:nvSpPr>
        <p:spPr>
          <a:xfrm>
            <a:off x="5562600" y="551952"/>
            <a:ext cx="7274216" cy="1098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And Windows HA…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11"/>
          <p:cNvGrpSpPr/>
          <p:nvPr/>
        </p:nvGrpSpPr>
        <p:grpSpPr>
          <a:xfrm>
            <a:off x="3546184" y="2642074"/>
            <a:ext cx="4419600" cy="6005665"/>
            <a:chOff x="3546184" y="2642074"/>
            <a:chExt cx="4419600" cy="6005665"/>
          </a:xfrm>
        </p:grpSpPr>
        <p:sp>
          <p:nvSpPr>
            <p:cNvPr id="241" name="Google Shape;241;p11"/>
            <p:cNvSpPr/>
            <p:nvPr/>
          </p:nvSpPr>
          <p:spPr>
            <a:xfrm>
              <a:off x="3546184" y="4007897"/>
              <a:ext cx="4419600" cy="4639842"/>
            </a:xfrm>
            <a:prstGeom prst="rect">
              <a:avLst/>
            </a:prstGeom>
            <a:solidFill>
              <a:srgbClr val="233796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8989" rotWithShape="0" algn="tl" dir="2700000" dist="38100">
                <a:srgbClr val="000000">
                  <a:alpha val="3137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508974" y="2642074"/>
              <a:ext cx="2501426" cy="2501426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4041375" y="5604787"/>
              <a:ext cx="3496724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May require costly application upgrades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4" name="Google Shape;24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3254" y="3161371"/>
              <a:ext cx="1485460" cy="14492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11"/>
          <p:cNvGrpSpPr/>
          <p:nvPr/>
        </p:nvGrpSpPr>
        <p:grpSpPr>
          <a:xfrm>
            <a:off x="10055652" y="2679095"/>
            <a:ext cx="4422348" cy="5969605"/>
            <a:chOff x="10055652" y="2679095"/>
            <a:chExt cx="4422348" cy="5969605"/>
          </a:xfrm>
        </p:grpSpPr>
        <p:grpSp>
          <p:nvGrpSpPr>
            <p:cNvPr id="246" name="Google Shape;246;p11"/>
            <p:cNvGrpSpPr/>
            <p:nvPr/>
          </p:nvGrpSpPr>
          <p:grpSpPr>
            <a:xfrm>
              <a:off x="10055652" y="2679095"/>
              <a:ext cx="4422348" cy="5969605"/>
              <a:chOff x="1737185" y="1991667"/>
              <a:chExt cx="4422348" cy="5969605"/>
            </a:xfrm>
          </p:grpSpPr>
          <p:sp>
            <p:nvSpPr>
              <p:cNvPr id="247" name="Google Shape;247;p11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0DA9B3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" name="Google Shape;249;p11"/>
            <p:cNvSpPr txBox="1"/>
            <p:nvPr/>
          </p:nvSpPr>
          <p:spPr>
            <a:xfrm>
              <a:off x="10727930" y="5645744"/>
              <a:ext cx="3190254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May limit disaster recovery protection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29952" y="3124131"/>
              <a:ext cx="1500248" cy="17145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2"/>
          <p:cNvGrpSpPr/>
          <p:nvPr/>
        </p:nvGrpSpPr>
        <p:grpSpPr>
          <a:xfrm>
            <a:off x="11539140" y="4500734"/>
            <a:ext cx="3664818" cy="3875176"/>
            <a:chOff x="11378949" y="3665039"/>
            <a:chExt cx="4394451" cy="4646689"/>
          </a:xfrm>
        </p:grpSpPr>
        <p:pic>
          <p:nvPicPr>
            <p:cNvPr id="257" name="Google Shape;25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80926" y="3665039"/>
              <a:ext cx="2950678" cy="1549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378949" y="4500421"/>
              <a:ext cx="4394451" cy="2471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211139" y="6819900"/>
              <a:ext cx="2983655" cy="14918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12"/>
          <p:cNvSpPr txBox="1"/>
          <p:nvPr/>
        </p:nvSpPr>
        <p:spPr>
          <a:xfrm>
            <a:off x="10515600" y="1638300"/>
            <a:ext cx="571189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Clouds Offer HA SLAs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/>
          <p:nvPr/>
        </p:nvSpPr>
        <p:spPr>
          <a:xfrm rot="5400000">
            <a:off x="495769" y="1172007"/>
            <a:ext cx="6781800" cy="7773338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1752600" y="4282609"/>
            <a:ext cx="4410024" cy="9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99.94% Server Uptime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260" lvl="1" marL="604519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Managed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3"/>
          <p:cNvGrpSpPr/>
          <p:nvPr/>
        </p:nvGrpSpPr>
        <p:grpSpPr>
          <a:xfrm>
            <a:off x="9903252" y="2679095"/>
            <a:ext cx="4422348" cy="5969605"/>
            <a:chOff x="9903252" y="2679095"/>
            <a:chExt cx="4422348" cy="5969605"/>
          </a:xfrm>
        </p:grpSpPr>
        <p:grpSp>
          <p:nvGrpSpPr>
            <p:cNvPr id="269" name="Google Shape;269;p13"/>
            <p:cNvGrpSpPr/>
            <p:nvPr/>
          </p:nvGrpSpPr>
          <p:grpSpPr>
            <a:xfrm>
              <a:off x="9903252" y="2679095"/>
              <a:ext cx="4422348" cy="5969605"/>
              <a:chOff x="1737185" y="1991667"/>
              <a:chExt cx="4422348" cy="5969605"/>
            </a:xfrm>
          </p:grpSpPr>
          <p:sp>
            <p:nvSpPr>
              <p:cNvPr id="270" name="Google Shape;270;p13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0DA9B3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762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13"/>
            <p:cNvSpPr txBox="1"/>
            <p:nvPr/>
          </p:nvSpPr>
          <p:spPr>
            <a:xfrm>
              <a:off x="10380902" y="5645744"/>
              <a:ext cx="3411298" cy="1723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Don’t enable DR protection across cloud availability zones and regions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3" name="Google Shape;27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94650" y="3316050"/>
              <a:ext cx="1839550" cy="12828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13"/>
          <p:cNvGrpSpPr/>
          <p:nvPr/>
        </p:nvGrpSpPr>
        <p:grpSpPr>
          <a:xfrm>
            <a:off x="3350052" y="2660941"/>
            <a:ext cx="4422348" cy="5969605"/>
            <a:chOff x="3350052" y="2660941"/>
            <a:chExt cx="4422348" cy="5969605"/>
          </a:xfrm>
        </p:grpSpPr>
        <p:grpSp>
          <p:nvGrpSpPr>
            <p:cNvPr id="275" name="Google Shape;275;p13"/>
            <p:cNvGrpSpPr/>
            <p:nvPr/>
          </p:nvGrpSpPr>
          <p:grpSpPr>
            <a:xfrm>
              <a:off x="3350052" y="2660941"/>
              <a:ext cx="4422348" cy="5969605"/>
              <a:chOff x="1737185" y="1991667"/>
              <a:chExt cx="4422348" cy="5969605"/>
            </a:xfrm>
          </p:grpSpPr>
          <p:sp>
            <p:nvSpPr>
              <p:cNvPr id="276" name="Google Shape;276;p13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762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8" name="Google Shape;278;p13"/>
            <p:cNvSpPr txBox="1"/>
            <p:nvPr/>
          </p:nvSpPr>
          <p:spPr>
            <a:xfrm>
              <a:off x="4542001" y="3188713"/>
              <a:ext cx="1239263" cy="1194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57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99"/>
                <a:buFont typeface="Arial"/>
                <a:buNone/>
              </a:pPr>
              <a:r>
                <a:t/>
              </a:r>
              <a:endParaRPr b="0" i="0" sz="6399" u="none" cap="none" strike="noStrike">
                <a:solidFill>
                  <a:srgbClr val="005F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3"/>
            <p:cNvSpPr txBox="1"/>
            <p:nvPr/>
          </p:nvSpPr>
          <p:spPr>
            <a:xfrm>
              <a:off x="3733800" y="5604787"/>
              <a:ext cx="3496724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Don't protect against software failures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" name="Google Shape;280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81346" y="3179464"/>
              <a:ext cx="2231267" cy="15560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13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But Cloud SLAs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/>
          <p:nvPr/>
        </p:nvSpPr>
        <p:spPr>
          <a:xfrm>
            <a:off x="2743200" y="2556835"/>
            <a:ext cx="57118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Applications Add More Complexity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2887998" y="6213423"/>
            <a:ext cx="6484602" cy="1292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Essential applications - SAP, HANA, Oracle and SQL Server to run their operations</a:t>
            </a:r>
            <a:r>
              <a:rPr b="0" i="0" lang="en-US" sz="2799" u="none" cap="none" strike="noStrike">
                <a:solidFill>
                  <a:srgbClr val="003B7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0" y="2187327"/>
            <a:ext cx="3607302" cy="19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5609" y="6606927"/>
            <a:ext cx="2850674" cy="15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94642" y="4867455"/>
            <a:ext cx="3092608" cy="90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5"/>
          <p:cNvGrpSpPr/>
          <p:nvPr/>
        </p:nvGrpSpPr>
        <p:grpSpPr>
          <a:xfrm>
            <a:off x="7848600" y="2552700"/>
            <a:ext cx="4422348" cy="5969605"/>
            <a:chOff x="1737185" y="1991667"/>
            <a:chExt cx="4422348" cy="5969605"/>
          </a:xfrm>
        </p:grpSpPr>
        <p:sp>
          <p:nvSpPr>
            <p:cNvPr id="298" name="Google Shape;298;p15"/>
            <p:cNvSpPr/>
            <p:nvPr/>
          </p:nvSpPr>
          <p:spPr>
            <a:xfrm rot="10800000">
              <a:off x="1737185" y="3321430"/>
              <a:ext cx="4422348" cy="4639842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0DA9B3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2715567" y="1991667"/>
              <a:ext cx="2466033" cy="2466033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5"/>
          <p:cNvGrpSpPr/>
          <p:nvPr/>
        </p:nvGrpSpPr>
        <p:grpSpPr>
          <a:xfrm>
            <a:off x="1858361" y="2552700"/>
            <a:ext cx="4422348" cy="5969605"/>
            <a:chOff x="1737185" y="1991667"/>
            <a:chExt cx="4422348" cy="5969605"/>
          </a:xfrm>
        </p:grpSpPr>
        <p:sp>
          <p:nvSpPr>
            <p:cNvPr id="301" name="Google Shape;301;p15"/>
            <p:cNvSpPr/>
            <p:nvPr/>
          </p:nvSpPr>
          <p:spPr>
            <a:xfrm rot="10800000">
              <a:off x="1737185" y="3321430"/>
              <a:ext cx="4422348" cy="4639842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233796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2715567" y="1991667"/>
              <a:ext cx="2466033" cy="2466033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9331" y="3467100"/>
            <a:ext cx="3748108" cy="203701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5579" y="5676900"/>
            <a:ext cx="2380634" cy="129382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05" name="Google Shape;3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39379" y="7584296"/>
            <a:ext cx="2604357" cy="75960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06" name="Google Shape;306;p15"/>
          <p:cNvSpPr txBox="1"/>
          <p:nvPr/>
        </p:nvSpPr>
        <p:spPr>
          <a:xfrm>
            <a:off x="2336284" y="5359175"/>
            <a:ext cx="3496724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Specific configurations, boot orders, and settings that need to be applied for them to operate successfully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8962298" y="2699784"/>
            <a:ext cx="2008545" cy="20085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8645657" y="5371501"/>
            <a:ext cx="286329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 HA expertise to ensure reliable protection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7814" y="3092741"/>
            <a:ext cx="2132785" cy="14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15400" y="3009900"/>
            <a:ext cx="2174097" cy="151614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5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Every Application is Different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/>
        </p:nvSpPr>
        <p:spPr>
          <a:xfrm>
            <a:off x="1828800" y="787128"/>
            <a:ext cx="15286649" cy="1098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High Availability Presents a Dilemma</a:t>
            </a:r>
            <a:endParaRPr b="1" i="0" sz="60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16"/>
          <p:cNvGrpSpPr/>
          <p:nvPr/>
        </p:nvGrpSpPr>
        <p:grpSpPr>
          <a:xfrm>
            <a:off x="1828800" y="2628900"/>
            <a:ext cx="4422348" cy="5969605"/>
            <a:chOff x="1828800" y="2628900"/>
            <a:chExt cx="4422348" cy="5969605"/>
          </a:xfrm>
        </p:grpSpPr>
        <p:grpSp>
          <p:nvGrpSpPr>
            <p:cNvPr id="318" name="Google Shape;318;p16"/>
            <p:cNvGrpSpPr/>
            <p:nvPr/>
          </p:nvGrpSpPr>
          <p:grpSpPr>
            <a:xfrm>
              <a:off x="1828800" y="2628900"/>
              <a:ext cx="4422348" cy="5969605"/>
              <a:chOff x="1737185" y="1991667"/>
              <a:chExt cx="4422348" cy="5969605"/>
            </a:xfrm>
          </p:grpSpPr>
          <p:sp>
            <p:nvSpPr>
              <p:cNvPr id="319" name="Google Shape;319;p16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1" name="Google Shape;321;p16"/>
            <p:cNvSpPr txBox="1"/>
            <p:nvPr/>
          </p:nvSpPr>
          <p:spPr>
            <a:xfrm>
              <a:off x="2209800" y="5512174"/>
              <a:ext cx="3496724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 need to ensure high availability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2" name="Google Shape;32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33281" y="3099768"/>
              <a:ext cx="1813385" cy="15242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Google Shape;323;p16"/>
          <p:cNvGrpSpPr/>
          <p:nvPr/>
        </p:nvGrpSpPr>
        <p:grpSpPr>
          <a:xfrm>
            <a:off x="11960652" y="2628900"/>
            <a:ext cx="4422348" cy="5969605"/>
            <a:chOff x="11960652" y="2628900"/>
            <a:chExt cx="4422348" cy="5969605"/>
          </a:xfrm>
        </p:grpSpPr>
        <p:grpSp>
          <p:nvGrpSpPr>
            <p:cNvPr id="324" name="Google Shape;324;p16"/>
            <p:cNvGrpSpPr/>
            <p:nvPr/>
          </p:nvGrpSpPr>
          <p:grpSpPr>
            <a:xfrm>
              <a:off x="11960652" y="2628900"/>
              <a:ext cx="4422348" cy="5969605"/>
              <a:chOff x="1737185" y="1991667"/>
              <a:chExt cx="4422348" cy="5969605"/>
            </a:xfrm>
          </p:grpSpPr>
          <p:sp>
            <p:nvSpPr>
              <p:cNvPr id="325" name="Google Shape;325;p16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p16"/>
            <p:cNvSpPr txBox="1"/>
            <p:nvPr/>
          </p:nvSpPr>
          <p:spPr>
            <a:xfrm>
              <a:off x="12391936" y="5519320"/>
              <a:ext cx="3496724" cy="215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while the cloud seems like the perfect solution, it just adds even more complexity.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8" name="Google Shape;32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47437" y="3219449"/>
              <a:ext cx="2124451" cy="1481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6"/>
          <p:cNvGrpSpPr/>
          <p:nvPr/>
        </p:nvGrpSpPr>
        <p:grpSpPr>
          <a:xfrm>
            <a:off x="6855252" y="2628900"/>
            <a:ext cx="4422348" cy="5969605"/>
            <a:chOff x="6855252" y="2628900"/>
            <a:chExt cx="4422348" cy="5969605"/>
          </a:xfrm>
        </p:grpSpPr>
        <p:grpSp>
          <p:nvGrpSpPr>
            <p:cNvPr id="330" name="Google Shape;330;p16"/>
            <p:cNvGrpSpPr/>
            <p:nvPr/>
          </p:nvGrpSpPr>
          <p:grpSpPr>
            <a:xfrm>
              <a:off x="6855252" y="2628900"/>
              <a:ext cx="4422348" cy="5969605"/>
              <a:chOff x="1737185" y="1991667"/>
              <a:chExt cx="4422348" cy="5969605"/>
            </a:xfrm>
          </p:grpSpPr>
          <p:sp>
            <p:nvSpPr>
              <p:cNvPr id="331" name="Google Shape;331;p16"/>
              <p:cNvSpPr/>
              <p:nvPr/>
            </p:nvSpPr>
            <p:spPr>
              <a:xfrm rot="10800000">
                <a:off x="1737185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0DA9B3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3" name="Google Shape;333;p16"/>
            <p:cNvSpPr txBox="1"/>
            <p:nvPr/>
          </p:nvSpPr>
          <p:spPr>
            <a:xfrm>
              <a:off x="7301510" y="5523901"/>
              <a:ext cx="3496724" cy="1723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But the environments we want to protect are incredibly complex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4" name="Google Shape;334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72400" y="2971800"/>
              <a:ext cx="2527410" cy="1809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/>
          <p:nvPr/>
        </p:nvSpPr>
        <p:spPr>
          <a:xfrm rot="5400000">
            <a:off x="492727" y="1204524"/>
            <a:ext cx="6722847" cy="7708304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 txBox="1"/>
          <p:nvPr>
            <p:ph idx="1" type="body"/>
          </p:nvPr>
        </p:nvSpPr>
        <p:spPr>
          <a:xfrm>
            <a:off x="9982201" y="3196544"/>
            <a:ext cx="5519738" cy="175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SIOS Solutions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8"/>
          <p:cNvGrpSpPr/>
          <p:nvPr/>
        </p:nvGrpSpPr>
        <p:grpSpPr>
          <a:xfrm>
            <a:off x="11960652" y="2476500"/>
            <a:ext cx="4422348" cy="5969605"/>
            <a:chOff x="1737185" y="1991667"/>
            <a:chExt cx="4422348" cy="5969605"/>
          </a:xfrm>
        </p:grpSpPr>
        <p:sp>
          <p:nvSpPr>
            <p:cNvPr id="348" name="Google Shape;348;p18"/>
            <p:cNvSpPr/>
            <p:nvPr/>
          </p:nvSpPr>
          <p:spPr>
            <a:xfrm rot="10800000">
              <a:off x="1737185" y="3321430"/>
              <a:ext cx="4422348" cy="4639842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233796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2715567" y="1991667"/>
              <a:ext cx="2466033" cy="2466033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8"/>
          <p:cNvGrpSpPr/>
          <p:nvPr/>
        </p:nvGrpSpPr>
        <p:grpSpPr>
          <a:xfrm>
            <a:off x="6796056" y="2476500"/>
            <a:ext cx="4422348" cy="5969605"/>
            <a:chOff x="1737185" y="1991667"/>
            <a:chExt cx="4422348" cy="5969605"/>
          </a:xfrm>
        </p:grpSpPr>
        <p:sp>
          <p:nvSpPr>
            <p:cNvPr id="351" name="Google Shape;351;p18"/>
            <p:cNvSpPr/>
            <p:nvPr/>
          </p:nvSpPr>
          <p:spPr>
            <a:xfrm rot="10800000">
              <a:off x="1737185" y="3321430"/>
              <a:ext cx="4422348" cy="4639842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0DA9B3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2715567" y="1991667"/>
              <a:ext cx="2466033" cy="2466033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8"/>
          <p:cNvGrpSpPr/>
          <p:nvPr/>
        </p:nvGrpSpPr>
        <p:grpSpPr>
          <a:xfrm>
            <a:off x="1843056" y="2476500"/>
            <a:ext cx="4422348" cy="5969605"/>
            <a:chOff x="1737185" y="1991667"/>
            <a:chExt cx="4422348" cy="5969605"/>
          </a:xfrm>
        </p:grpSpPr>
        <p:sp>
          <p:nvSpPr>
            <p:cNvPr id="354" name="Google Shape;354;p18"/>
            <p:cNvSpPr/>
            <p:nvPr/>
          </p:nvSpPr>
          <p:spPr>
            <a:xfrm rot="10800000">
              <a:off x="1737185" y="3321430"/>
              <a:ext cx="4422348" cy="4639842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233796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2715567" y="1991667"/>
              <a:ext cx="2466033" cy="2466033"/>
            </a:xfrm>
            <a:prstGeom prst="ellipse">
              <a:avLst/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8"/>
          <p:cNvSpPr txBox="1"/>
          <p:nvPr/>
        </p:nvSpPr>
        <p:spPr>
          <a:xfrm>
            <a:off x="2438400" y="5524500"/>
            <a:ext cx="3048001" cy="1477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Protect essential business applications </a:t>
            </a:r>
            <a:b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databases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12496800" y="5531646"/>
            <a:ext cx="335183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Enable the power of the cloud without the 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7467600" y="5536227"/>
            <a:ext cx="3012139" cy="1477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Remove the complexity of High Availability and Disaster Recovery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2163151" y="274703"/>
            <a:ext cx="15286649" cy="11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00" y="2745395"/>
            <a:ext cx="1756993" cy="209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110" y="3008487"/>
            <a:ext cx="2055429" cy="143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9117" y="2988981"/>
            <a:ext cx="1873883" cy="146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"/>
          <p:cNvSpPr txBox="1"/>
          <p:nvPr/>
        </p:nvSpPr>
        <p:spPr>
          <a:xfrm>
            <a:off x="10317510" y="5005020"/>
            <a:ext cx="553209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orchestrates the seamless transition of application operation to secondary or remote systems in the case of hardware failure, power loss, or other unforeseen circumstances.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10058400" y="2552700"/>
            <a:ext cx="553209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SIOS approach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9"/>
          <p:cNvSpPr/>
          <p:nvPr/>
        </p:nvSpPr>
        <p:spPr>
          <a:xfrm rot="5400000">
            <a:off x="525244" y="1172007"/>
            <a:ext cx="6722847" cy="7773338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"/>
          <p:cNvGrpSpPr/>
          <p:nvPr/>
        </p:nvGrpSpPr>
        <p:grpSpPr>
          <a:xfrm>
            <a:off x="11264734" y="2552701"/>
            <a:ext cx="4889666" cy="5449447"/>
            <a:chOff x="1739734" y="2552701"/>
            <a:chExt cx="4889666" cy="5449447"/>
          </a:xfrm>
        </p:grpSpPr>
        <p:sp>
          <p:nvSpPr>
            <p:cNvPr id="68" name="Google Shape;68;p2"/>
            <p:cNvSpPr/>
            <p:nvPr/>
          </p:nvSpPr>
          <p:spPr>
            <a:xfrm rot="10800000">
              <a:off x="1739734" y="3835148"/>
              <a:ext cx="4889666" cy="4167000"/>
            </a:xfrm>
            <a:prstGeom prst="rect">
              <a:avLst/>
            </a:prstGeom>
            <a:solidFill>
              <a:srgbClr val="0DA9B3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884326" y="2552701"/>
              <a:ext cx="2602074" cy="2590799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2"/>
          <p:cNvSpPr txBox="1"/>
          <p:nvPr/>
        </p:nvSpPr>
        <p:spPr>
          <a:xfrm>
            <a:off x="11430000" y="5618071"/>
            <a:ext cx="4478716" cy="984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critical for many organizations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2"/>
          <p:cNvGrpSpPr/>
          <p:nvPr/>
        </p:nvGrpSpPr>
        <p:grpSpPr>
          <a:xfrm>
            <a:off x="1866196" y="2552701"/>
            <a:ext cx="4889666" cy="5449447"/>
            <a:chOff x="1739734" y="2552701"/>
            <a:chExt cx="4889666" cy="5449447"/>
          </a:xfrm>
        </p:grpSpPr>
        <p:sp>
          <p:nvSpPr>
            <p:cNvPr id="72" name="Google Shape;72;p2"/>
            <p:cNvSpPr/>
            <p:nvPr/>
          </p:nvSpPr>
          <p:spPr>
            <a:xfrm rot="10800000">
              <a:off x="1739734" y="3835148"/>
              <a:ext cx="4889666" cy="4167000"/>
            </a:xfrm>
            <a:prstGeom prst="rect">
              <a:avLst/>
            </a:prstGeom>
            <a:solidFill>
              <a:srgbClr val="233796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884326" y="2552701"/>
              <a:ext cx="2602074" cy="2590799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"/>
          <p:cNvSpPr txBox="1"/>
          <p:nvPr/>
        </p:nvSpPr>
        <p:spPr>
          <a:xfrm>
            <a:off x="2534327" y="5495884"/>
            <a:ext cx="3553229" cy="1477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availability of applications and databases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person, holding, indoor, hand&#10;&#10;Description automatically generated"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8246" y="0"/>
            <a:ext cx="6663154" cy="10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2454" y="3192186"/>
            <a:ext cx="1154346" cy="13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21046" y="3131625"/>
            <a:ext cx="2177040" cy="137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/>
          <p:nvPr/>
        </p:nvSpPr>
        <p:spPr>
          <a:xfrm>
            <a:off x="1768232" y="2185717"/>
            <a:ext cx="557062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Typical High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Availability Clustering</a:t>
            </a:r>
            <a:endParaRPr b="1" i="0" sz="66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0"/>
          <p:cNvSpPr txBox="1"/>
          <p:nvPr/>
        </p:nvSpPr>
        <p:spPr>
          <a:xfrm>
            <a:off x="1600200" y="5602191"/>
            <a:ext cx="6096000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2" marL="571500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Redundant server nodes </a:t>
            </a:r>
            <a:b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ready in case of failure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2" marL="571500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Shared storage - for low RPO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2" marL="571500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Generic failover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5660" y="1770490"/>
            <a:ext cx="7992363" cy="69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"/>
          <p:cNvSpPr txBox="1"/>
          <p:nvPr/>
        </p:nvSpPr>
        <p:spPr>
          <a:xfrm>
            <a:off x="2034377" y="2248912"/>
            <a:ext cx="50404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Typical High Availability Clustering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815603" y="5067300"/>
            <a:ext cx="7109197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302259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storage. . 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98" lvl="2" marL="1330959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Has a single point of failure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98" lvl="2" marL="1330959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Not available in some clouds, costly and complex in 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02259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And every application is different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5660" y="1770490"/>
            <a:ext cx="7992363" cy="69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/>
          <p:nvPr/>
        </p:nvSpPr>
        <p:spPr>
          <a:xfrm>
            <a:off x="2033027" y="2322172"/>
            <a:ext cx="6120373" cy="5955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348826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Reliable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1" marL="919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Application-aware failover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022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022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Flexible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804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Synchronized local storage or traditional shared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804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On premises, cloud, hybrid cloud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Deep Expertise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1" marL="919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End-to-end guidance and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6400" y="1638300"/>
            <a:ext cx="1348696" cy="11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2"/>
          <p:cNvSpPr txBox="1"/>
          <p:nvPr/>
        </p:nvSpPr>
        <p:spPr>
          <a:xfrm>
            <a:off x="2163151" y="274703"/>
            <a:ext cx="15286649" cy="11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Simplifies Cluster Complexity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22"/>
          <p:cNvPicPr preferRelativeResize="0"/>
          <p:nvPr/>
        </p:nvPicPr>
        <p:blipFill rotWithShape="1">
          <a:blip r:embed="rId4">
            <a:alphaModFix/>
          </a:blip>
          <a:srcRect b="22874" l="13635" r="28788" t="12853"/>
          <a:stretch/>
        </p:blipFill>
        <p:spPr>
          <a:xfrm>
            <a:off x="9753600" y="2713121"/>
            <a:ext cx="6553200" cy="51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3800" y="7505700"/>
            <a:ext cx="1322819" cy="120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"/>
          <p:cNvSpPr/>
          <p:nvPr/>
        </p:nvSpPr>
        <p:spPr>
          <a:xfrm rot="10800000">
            <a:off x="2226712" y="3096223"/>
            <a:ext cx="5029200" cy="530352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233796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3500626" y="1866900"/>
            <a:ext cx="2481370" cy="2466033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"/>
          <p:cNvSpPr txBox="1"/>
          <p:nvPr/>
        </p:nvSpPr>
        <p:spPr>
          <a:xfrm>
            <a:off x="9067800" y="1333500"/>
            <a:ext cx="7772400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Add Flexibility to Windows Server Failover Clustering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9419665" y="4566654"/>
            <a:ext cx="7068670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1" marL="7162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Noto Sans"/>
              <a:buChar char="✔"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Delivers advanced cluster protection for 70% less cost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17348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Eliminates costly upgrades to SQL Server or Oracle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17348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Enterprise Edition just for 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1628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Noto Sans"/>
              <a:buChar char="✔"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Widest support for SQL Server versions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1628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Noto Sans"/>
              <a:buChar char="✔"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Enables WSFC in Cloud without Complex Shared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3733650" y="2111961"/>
            <a:ext cx="2015323" cy="201532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3"/>
          <p:cNvSpPr txBox="1"/>
          <p:nvPr/>
        </p:nvSpPr>
        <p:spPr>
          <a:xfrm>
            <a:off x="2522866" y="5064629"/>
            <a:ext cx="4436890" cy="256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Block-level data replication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Clustering without shared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Synchronous or asynchronous modes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Works across cloud-regions </a:t>
            </a:r>
            <a:b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availability zones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2455311" y="4459781"/>
            <a:ext cx="4572000" cy="41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b="1" i="0" lang="en-US" sz="26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DataKeeper Cluster Edition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171" y="2369750"/>
            <a:ext cx="1642576" cy="149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"/>
          <p:cNvSpPr/>
          <p:nvPr/>
        </p:nvSpPr>
        <p:spPr>
          <a:xfrm rot="10800000">
            <a:off x="11348042" y="2994445"/>
            <a:ext cx="5029200" cy="530352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DA9B3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12629625" y="1746925"/>
            <a:ext cx="2466033" cy="2466033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2327071" y="1544400"/>
            <a:ext cx="713847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Simplifying Linux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Clustering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2470279" y="4181565"/>
            <a:ext cx="6852057" cy="4238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499" lvl="1" marL="8305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1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Out of the box stability and tuning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99" lvl="1" marL="83058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Installs in less than 1 hour - 5x faster than SUSE HAE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99" lvl="1" marL="83058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Noto Sans"/>
              <a:buChar char="▪"/>
            </a:pPr>
            <a:r>
              <a:rPr b="1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Reduces maintenance and failover testing by up to 3 days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2" marL="126239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Courier New"/>
              <a:buChar char="o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per cluster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2" marL="126239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3200"/>
              <a:buFont typeface="Courier New"/>
              <a:buChar char="o"/>
            </a:pPr>
            <a:r>
              <a:rPr b="0" i="0" lang="en-US" sz="32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per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4"/>
          <p:cNvSpPr txBox="1"/>
          <p:nvPr/>
        </p:nvSpPr>
        <p:spPr>
          <a:xfrm>
            <a:off x="11805241" y="4816114"/>
            <a:ext cx="4114800" cy="318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1" marL="601985" marR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"/>
              <a:buChar char="▪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High-availability failover clustering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92857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"/>
              <a:buChar char="▪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Single - or multi-site configs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92857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"/>
              <a:buChar char="▪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 backend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92857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"/>
              <a:buChar char="▪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Automatic or push-button failover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just">
              <a:lnSpc>
                <a:spcPct val="132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/>
          <p:nvPr/>
        </p:nvSpPr>
        <p:spPr>
          <a:xfrm>
            <a:off x="11614741" y="4241490"/>
            <a:ext cx="4495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LifeKeeper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4884" y="2259571"/>
            <a:ext cx="1535515" cy="131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"/>
          <p:cNvSpPr txBox="1"/>
          <p:nvPr/>
        </p:nvSpPr>
        <p:spPr>
          <a:xfrm>
            <a:off x="2286000" y="3739827"/>
            <a:ext cx="7134726" cy="4816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3022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LifeKeeper Clustering Software Includes Application-specific Recovery Kits (ARKs)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26322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Noto Sans"/>
              <a:buChar char="▪"/>
            </a:pPr>
            <a:r>
              <a:rPr b="0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Wizard-driven configuration </a:t>
            </a: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for 5X faster deployment</a:t>
            </a:r>
            <a:r>
              <a:rPr b="0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 than open source clusters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2632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Noto Sans"/>
              <a:buChar char="▪"/>
            </a:pPr>
            <a:r>
              <a:rPr b="0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Input validation for </a:t>
            </a: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configuration accuracy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2632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800"/>
              <a:buFont typeface="Noto Sans"/>
              <a:buChar char="▪"/>
            </a:pPr>
            <a:r>
              <a:rPr b="0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Application-awareness ensures application best practices are maintained </a:t>
            </a: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for reliable 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5"/>
          <p:cNvSpPr txBox="1"/>
          <p:nvPr/>
        </p:nvSpPr>
        <p:spPr>
          <a:xfrm>
            <a:off x="2286000" y="1246977"/>
            <a:ext cx="509087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Unparalleled Reliability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25"/>
          <p:cNvGrpSpPr/>
          <p:nvPr/>
        </p:nvGrpSpPr>
        <p:grpSpPr>
          <a:xfrm>
            <a:off x="9525000" y="2120900"/>
            <a:ext cx="7505663" cy="6223000"/>
            <a:chOff x="9715537" y="2008282"/>
            <a:chExt cx="7505663" cy="6223000"/>
          </a:xfrm>
        </p:grpSpPr>
        <p:pic>
          <p:nvPicPr>
            <p:cNvPr descr="A picture containing graphical user interface&#10;&#10;Description automatically generated" id="424" name="Google Shape;42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01400" y="2008282"/>
              <a:ext cx="6019800" cy="622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663447" y="2019300"/>
              <a:ext cx="2109953" cy="1146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15537" y="6210300"/>
              <a:ext cx="1485863" cy="807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658600" y="4381500"/>
              <a:ext cx="1600200" cy="4917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8" name="Google Shape;42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22272" y="6591300"/>
            <a:ext cx="2313128" cy="194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flipH="1" rot="10800000">
            <a:off x="3185884" y="5753099"/>
            <a:ext cx="5562398" cy="3352801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DA9B3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6"/>
          <p:cNvSpPr/>
          <p:nvPr/>
        </p:nvSpPr>
        <p:spPr>
          <a:xfrm flipH="1" rot="10800000">
            <a:off x="3185884" y="2112121"/>
            <a:ext cx="5562398" cy="3347311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233796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6"/>
          <p:cNvSpPr/>
          <p:nvPr/>
        </p:nvSpPr>
        <p:spPr>
          <a:xfrm>
            <a:off x="1752600" y="6242838"/>
            <a:ext cx="2324100" cy="23241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1676400" y="2590800"/>
            <a:ext cx="2324100" cy="23241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6"/>
          <p:cNvSpPr/>
          <p:nvPr/>
        </p:nvSpPr>
        <p:spPr>
          <a:xfrm rot="10800000">
            <a:off x="9168988" y="5753098"/>
            <a:ext cx="5562398" cy="3352801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233796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13892756" y="6242838"/>
            <a:ext cx="2324100" cy="23241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6"/>
          <p:cNvSpPr/>
          <p:nvPr/>
        </p:nvSpPr>
        <p:spPr>
          <a:xfrm rot="10800000">
            <a:off x="9168988" y="2112123"/>
            <a:ext cx="5562398" cy="334731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DA9B3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6"/>
          <p:cNvSpPr/>
          <p:nvPr/>
        </p:nvSpPr>
        <p:spPr>
          <a:xfrm>
            <a:off x="13754100" y="2590800"/>
            <a:ext cx="2324100" cy="23241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6"/>
          <p:cNvSpPr txBox="1"/>
          <p:nvPr/>
        </p:nvSpPr>
        <p:spPr>
          <a:xfrm>
            <a:off x="9234045" y="2364971"/>
            <a:ext cx="5073796" cy="55399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6"/>
          <p:cNvSpPr txBox="1"/>
          <p:nvPr/>
        </p:nvSpPr>
        <p:spPr>
          <a:xfrm>
            <a:off x="9683227" y="3185289"/>
            <a:ext cx="5073797" cy="11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WebSphere MQ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Custom App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6"/>
          <p:cNvSpPr txBox="1"/>
          <p:nvPr/>
        </p:nvSpPr>
        <p:spPr>
          <a:xfrm>
            <a:off x="9296400" y="6019269"/>
            <a:ext cx="5009747" cy="55399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6"/>
          <p:cNvSpPr txBox="1"/>
          <p:nvPr/>
        </p:nvSpPr>
        <p:spPr>
          <a:xfrm>
            <a:off x="3352800" y="6037302"/>
            <a:ext cx="5257800" cy="55399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Databases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6"/>
          <p:cNvSpPr txBox="1"/>
          <p:nvPr/>
        </p:nvSpPr>
        <p:spPr>
          <a:xfrm>
            <a:off x="3352800" y="2379702"/>
            <a:ext cx="5257800" cy="55399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6"/>
          <p:cNvSpPr txBox="1"/>
          <p:nvPr/>
        </p:nvSpPr>
        <p:spPr>
          <a:xfrm>
            <a:off x="4446209" y="3185289"/>
            <a:ext cx="2204691" cy="11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Apache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6"/>
          <p:cNvSpPr txBox="1"/>
          <p:nvPr/>
        </p:nvSpPr>
        <p:spPr>
          <a:xfrm>
            <a:off x="6278497" y="3235131"/>
            <a:ext cx="2204691" cy="1146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LVM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 Raid (md)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6"/>
          <p:cNvSpPr txBox="1"/>
          <p:nvPr/>
        </p:nvSpPr>
        <p:spPr>
          <a:xfrm>
            <a:off x="4421221" y="6844158"/>
            <a:ext cx="2204691" cy="159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Oracle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MySQL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PostgreSQL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6"/>
          <p:cNvSpPr txBox="1"/>
          <p:nvPr/>
        </p:nvSpPr>
        <p:spPr>
          <a:xfrm>
            <a:off x="6553200" y="6894000"/>
            <a:ext cx="1856657" cy="11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Skybase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MaxDB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6"/>
          <p:cNvSpPr txBox="1"/>
          <p:nvPr/>
        </p:nvSpPr>
        <p:spPr>
          <a:xfrm>
            <a:off x="9473368" y="6790733"/>
            <a:ext cx="2490032" cy="1923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Replication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Hitachi HDLM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EMC PowerPath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12077033" y="6840575"/>
            <a:ext cx="2019967" cy="11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DMMP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242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IBM SDD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6"/>
          <p:cNvSpPr txBox="1"/>
          <p:nvPr/>
        </p:nvSpPr>
        <p:spPr>
          <a:xfrm>
            <a:off x="2163151" y="274703"/>
            <a:ext cx="15286649" cy="11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Unique Application Recovery Kits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162300"/>
            <a:ext cx="1395855" cy="116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74386" y="6638391"/>
            <a:ext cx="894214" cy="155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2200" y="6819900"/>
            <a:ext cx="1066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63236" y="3127697"/>
            <a:ext cx="1281564" cy="125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7"/>
          <p:cNvSpPr/>
          <p:nvPr/>
        </p:nvSpPr>
        <p:spPr>
          <a:xfrm rot="10800000">
            <a:off x="11734798" y="3349062"/>
            <a:ext cx="4790031" cy="4708739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DA9B3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7"/>
          <p:cNvSpPr/>
          <p:nvPr/>
        </p:nvSpPr>
        <p:spPr>
          <a:xfrm>
            <a:off x="12713182" y="2019300"/>
            <a:ext cx="2466033" cy="2466033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7"/>
          <p:cNvSpPr/>
          <p:nvPr/>
        </p:nvSpPr>
        <p:spPr>
          <a:xfrm rot="10800000">
            <a:off x="1904998" y="3406562"/>
            <a:ext cx="4790031" cy="4708737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233796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7"/>
          <p:cNvSpPr/>
          <p:nvPr/>
        </p:nvSpPr>
        <p:spPr>
          <a:xfrm>
            <a:off x="2883382" y="2076800"/>
            <a:ext cx="2466033" cy="2466033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933" y="8330989"/>
            <a:ext cx="1544585" cy="81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0017" y="8036039"/>
            <a:ext cx="2037444" cy="114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3816" y="8251920"/>
            <a:ext cx="1270077" cy="6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81254" y="8039100"/>
            <a:ext cx="1692346" cy="91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480854" y="8343900"/>
            <a:ext cx="1099487" cy="59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57254" y="8414407"/>
            <a:ext cx="1315314" cy="383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472" name="Google Shape;472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20154" y="8518274"/>
            <a:ext cx="1574877" cy="336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473" name="Google Shape;473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05844" y="8569439"/>
            <a:ext cx="1336706" cy="300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474" name="Google Shape;474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47350" y="8463070"/>
            <a:ext cx="14097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22144" y="4542833"/>
            <a:ext cx="1418308" cy="133356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7"/>
          <p:cNvSpPr txBox="1"/>
          <p:nvPr/>
        </p:nvSpPr>
        <p:spPr>
          <a:xfrm>
            <a:off x="11963400" y="5143500"/>
            <a:ext cx="4098276" cy="2651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High-availability failover clustering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Single- or multi-site configurations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 backend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Automatic or push-button failover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7"/>
          <p:cNvSpPr txBox="1"/>
          <p:nvPr/>
        </p:nvSpPr>
        <p:spPr>
          <a:xfrm>
            <a:off x="12147214" y="4659307"/>
            <a:ext cx="37855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LifeKeeper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099616" y="2436432"/>
            <a:ext cx="1759384" cy="150804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7"/>
          <p:cNvSpPr/>
          <p:nvPr/>
        </p:nvSpPr>
        <p:spPr>
          <a:xfrm>
            <a:off x="3134116" y="2515095"/>
            <a:ext cx="1758749" cy="1758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7"/>
          <p:cNvSpPr txBox="1"/>
          <p:nvPr/>
        </p:nvSpPr>
        <p:spPr>
          <a:xfrm>
            <a:off x="2094738" y="5219700"/>
            <a:ext cx="4382262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1" marL="6019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Block-level data replication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Clustering without shared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Synchronous or asynchronous modes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Works across cloud-regions &amp; availability zones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7"/>
          <p:cNvSpPr txBox="1"/>
          <p:nvPr/>
        </p:nvSpPr>
        <p:spPr>
          <a:xfrm>
            <a:off x="2081111" y="4751849"/>
            <a:ext cx="41281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DataKeeper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7"/>
          <p:cNvPicPr preferRelativeResize="0"/>
          <p:nvPr/>
        </p:nvPicPr>
        <p:blipFill rotWithShape="1">
          <a:blip r:embed="rId14">
            <a:alphaModFix/>
          </a:blip>
          <a:srcRect b="-15839" l="-10852" r="-4282" t="-5913"/>
          <a:stretch/>
        </p:blipFill>
        <p:spPr>
          <a:xfrm>
            <a:off x="3048000" y="2324100"/>
            <a:ext cx="2209800" cy="2133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3" name="Google Shape;483;p27"/>
          <p:cNvSpPr txBox="1"/>
          <p:nvPr/>
        </p:nvSpPr>
        <p:spPr>
          <a:xfrm>
            <a:off x="2163151" y="274703"/>
            <a:ext cx="15286649" cy="11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Protection Suite</a:t>
            </a:r>
            <a:endParaRPr b="1" i="0" sz="60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8"/>
          <p:cNvSpPr/>
          <p:nvPr/>
        </p:nvSpPr>
        <p:spPr>
          <a:xfrm>
            <a:off x="1066800" y="1790700"/>
            <a:ext cx="16002000" cy="5175204"/>
          </a:xfrm>
          <a:prstGeom prst="roundRect">
            <a:avLst>
              <a:gd fmla="val 9556" name="adj"/>
            </a:avLst>
          </a:prstGeom>
          <a:noFill/>
          <a:ln cap="flat" cmpd="sng" w="38100">
            <a:solidFill>
              <a:srgbClr val="5AAE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1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8"/>
          <p:cNvSpPr/>
          <p:nvPr/>
        </p:nvSpPr>
        <p:spPr>
          <a:xfrm rot="10800000">
            <a:off x="11734798" y="3349062"/>
            <a:ext cx="4790031" cy="4708739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DA9B3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8"/>
          <p:cNvSpPr/>
          <p:nvPr/>
        </p:nvSpPr>
        <p:spPr>
          <a:xfrm>
            <a:off x="12713182" y="2019300"/>
            <a:ext cx="2466033" cy="2466033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8"/>
          <p:cNvSpPr/>
          <p:nvPr/>
        </p:nvSpPr>
        <p:spPr>
          <a:xfrm rot="10800000">
            <a:off x="1904998" y="3406562"/>
            <a:ext cx="4790031" cy="4708737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233796"/>
          </a:solidFill>
          <a:ln>
            <a:noFill/>
          </a:ln>
          <a:effectLst>
            <a:outerShdw blurRad="421505" sx="99000" rotWithShape="0" algn="tl" dir="2700000" dist="38100" sy="99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8"/>
          <p:cNvSpPr/>
          <p:nvPr/>
        </p:nvSpPr>
        <p:spPr>
          <a:xfrm>
            <a:off x="2883382" y="2076800"/>
            <a:ext cx="2466033" cy="2466033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FAAB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933" y="8330989"/>
            <a:ext cx="1544585" cy="81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0017" y="8036039"/>
            <a:ext cx="2037444" cy="114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3816" y="8251920"/>
            <a:ext cx="1270077" cy="6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81254" y="8039100"/>
            <a:ext cx="1692346" cy="91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480854" y="8343900"/>
            <a:ext cx="1099487" cy="59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157254" y="8414407"/>
            <a:ext cx="1315314" cy="383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499" name="Google Shape;499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20154" y="8518274"/>
            <a:ext cx="1574877" cy="336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500" name="Google Shape;500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05844" y="8569439"/>
            <a:ext cx="1336706" cy="300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501" name="Google Shape;501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47350" y="8463070"/>
            <a:ext cx="14097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8"/>
          <p:cNvSpPr txBox="1"/>
          <p:nvPr/>
        </p:nvSpPr>
        <p:spPr>
          <a:xfrm>
            <a:off x="4564681" y="2055498"/>
            <a:ext cx="8763000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rPr>
              <a:t>Application Recovery Kits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rPr>
              <a:t>provide predefined configuration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rPr>
              <a:t>for rapid deployment and complete protection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48600" y="4076700"/>
            <a:ext cx="2313562" cy="217533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8"/>
          <p:cNvSpPr txBox="1"/>
          <p:nvPr/>
        </p:nvSpPr>
        <p:spPr>
          <a:xfrm>
            <a:off x="11963400" y="5143500"/>
            <a:ext cx="4098276" cy="2651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High-availability failover clustering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Single- or multi-site configurations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 backend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Automatic or push-button failover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8"/>
          <p:cNvSpPr txBox="1"/>
          <p:nvPr/>
        </p:nvSpPr>
        <p:spPr>
          <a:xfrm>
            <a:off x="12147214" y="4659307"/>
            <a:ext cx="37855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LifeKeeper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099616" y="2436432"/>
            <a:ext cx="1759384" cy="150804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8"/>
          <p:cNvSpPr/>
          <p:nvPr/>
        </p:nvSpPr>
        <p:spPr>
          <a:xfrm>
            <a:off x="3134116" y="2515095"/>
            <a:ext cx="1758749" cy="1758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2094738" y="5219700"/>
            <a:ext cx="4382262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1" marL="6019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Block-level data replication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Clustering without shared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Synchronous or asynchronous modes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0198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Works across cloud-regions &amp; availability zones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8"/>
          <p:cNvSpPr txBox="1"/>
          <p:nvPr/>
        </p:nvSpPr>
        <p:spPr>
          <a:xfrm>
            <a:off x="2081111" y="4751849"/>
            <a:ext cx="41281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DataKeeper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28"/>
          <p:cNvPicPr preferRelativeResize="0"/>
          <p:nvPr/>
        </p:nvPicPr>
        <p:blipFill rotWithShape="1">
          <a:blip r:embed="rId14">
            <a:alphaModFix/>
          </a:blip>
          <a:srcRect b="-15839" l="-10852" r="-4282" t="-5913"/>
          <a:stretch/>
        </p:blipFill>
        <p:spPr>
          <a:xfrm>
            <a:off x="3048000" y="2324100"/>
            <a:ext cx="2209800" cy="2133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1" name="Google Shape;511;p28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SIOS Protection Suite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9"/>
          <p:cNvSpPr/>
          <p:nvPr/>
        </p:nvSpPr>
        <p:spPr>
          <a:xfrm rot="5400000">
            <a:off x="492727" y="1204526"/>
            <a:ext cx="6722849" cy="7708303"/>
          </a:xfrm>
          <a:prstGeom prst="round2SameRect">
            <a:avLst>
              <a:gd fmla="val 74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9"/>
          <p:cNvSpPr txBox="1"/>
          <p:nvPr/>
        </p:nvSpPr>
        <p:spPr>
          <a:xfrm>
            <a:off x="10018295" y="3756051"/>
            <a:ext cx="7391400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provides a consistent and complete clustering and failover solution to enable</a:t>
            </a:r>
            <a:r>
              <a:rPr b="1" i="0" lang="en-US" sz="3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 high availability and disaster protection</a:t>
            </a:r>
            <a:r>
              <a:rPr b="0" i="0" lang="en-US" sz="3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 for Essential </a:t>
            </a:r>
            <a:r>
              <a:rPr b="1" i="0" lang="en-US" sz="3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Applications and Databases across on-premises, cloud, and hybrid </a:t>
            </a:r>
            <a:r>
              <a:rPr b="0" i="0" lang="en-US" sz="3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environments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9"/>
          <p:cNvSpPr txBox="1"/>
          <p:nvPr/>
        </p:nvSpPr>
        <p:spPr>
          <a:xfrm>
            <a:off x="10250969" y="2162999"/>
            <a:ext cx="6208231" cy="11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Single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478342"/>
            <a:ext cx="7067550" cy="9999158"/>
          </a:xfrm>
          <a:prstGeom prst="rect">
            <a:avLst/>
          </a:prstGeom>
          <a:noFill/>
          <a:ln>
            <a:noFill/>
          </a:ln>
          <a:effectLst>
            <a:outerShdw blurRad="118408" rotWithShape="0" algn="tl" dir="2700000" dist="109878">
              <a:srgbClr val="000000">
                <a:alpha val="43529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"/>
          <p:cNvGrpSpPr/>
          <p:nvPr/>
        </p:nvGrpSpPr>
        <p:grpSpPr>
          <a:xfrm>
            <a:off x="13847904" y="2394580"/>
            <a:ext cx="3597261" cy="3815720"/>
            <a:chOff x="5165736" y="2138327"/>
            <a:chExt cx="3597261" cy="3815720"/>
          </a:xfrm>
        </p:grpSpPr>
        <p:sp>
          <p:nvSpPr>
            <p:cNvPr id="84" name="Google Shape;84;p3"/>
            <p:cNvSpPr/>
            <p:nvPr/>
          </p:nvSpPr>
          <p:spPr>
            <a:xfrm rot="10800000">
              <a:off x="5165736" y="2952738"/>
              <a:ext cx="3597261" cy="3001309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233796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" name="Google Shape;85;p3"/>
            <p:cNvGrpSpPr/>
            <p:nvPr/>
          </p:nvGrpSpPr>
          <p:grpSpPr>
            <a:xfrm>
              <a:off x="6034679" y="2138327"/>
              <a:ext cx="1890121" cy="1826320"/>
              <a:chOff x="3376493" y="1683008"/>
              <a:chExt cx="3170095" cy="3263384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3376493" y="1683008"/>
                <a:ext cx="3170095" cy="3263384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86267" rotWithShape="0" algn="tl" dir="2700000" dist="38100">
                  <a:srgbClr val="000000">
                    <a:alpha val="1647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3"/>
              <p:cNvSpPr txBox="1"/>
              <p:nvPr/>
            </p:nvSpPr>
            <p:spPr>
              <a:xfrm>
                <a:off x="3489996" y="2713405"/>
                <a:ext cx="2849805" cy="2111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1" marL="0" marR="0" rtl="0" algn="ctr">
                  <a:lnSpc>
                    <a:spcPct val="11417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800"/>
                  <a:buFont typeface="Arial"/>
                  <a:buNone/>
                </a:pPr>
                <a:r>
                  <a:t/>
                </a:r>
                <a:endParaRPr b="0" i="0" sz="8800" u="none" cap="none" strike="noStrike">
                  <a:solidFill>
                    <a:srgbClr val="5AAEE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" name="Google Shape;88;p3"/>
          <p:cNvGrpSpPr/>
          <p:nvPr/>
        </p:nvGrpSpPr>
        <p:grpSpPr>
          <a:xfrm>
            <a:off x="9525000" y="2394580"/>
            <a:ext cx="3740478" cy="3815414"/>
            <a:chOff x="842832" y="2138327"/>
            <a:chExt cx="3740478" cy="3815414"/>
          </a:xfrm>
        </p:grpSpPr>
        <p:sp>
          <p:nvSpPr>
            <p:cNvPr id="89" name="Google Shape;89;p3"/>
            <p:cNvSpPr/>
            <p:nvPr/>
          </p:nvSpPr>
          <p:spPr>
            <a:xfrm rot="10800000">
              <a:off x="842832" y="2952432"/>
              <a:ext cx="3740478" cy="3001309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0DA9B3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1767811" y="2138327"/>
              <a:ext cx="1890121" cy="1826320"/>
              <a:chOff x="3376493" y="1683008"/>
              <a:chExt cx="3170095" cy="3263384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3376493" y="1683008"/>
                <a:ext cx="3170095" cy="3263384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86267" rotWithShape="0" algn="tl" dir="2700000" dist="38100">
                  <a:srgbClr val="000000">
                    <a:alpha val="1647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 txBox="1"/>
              <p:nvPr/>
            </p:nvSpPr>
            <p:spPr>
              <a:xfrm>
                <a:off x="3489996" y="2713405"/>
                <a:ext cx="2849805" cy="2111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1" marL="0" marR="0" rtl="0" algn="ctr">
                  <a:lnSpc>
                    <a:spcPct val="11417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800"/>
                  <a:buFont typeface="Arial"/>
                  <a:buNone/>
                </a:pPr>
                <a:r>
                  <a:t/>
                </a:r>
                <a:endParaRPr b="0" i="0" sz="8800" u="none" cap="none" strike="noStrike">
                  <a:solidFill>
                    <a:srgbClr val="5AAEE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" name="Google Shape;93;p3"/>
          <p:cNvSpPr txBox="1"/>
          <p:nvPr/>
        </p:nvSpPr>
        <p:spPr>
          <a:xfrm>
            <a:off x="2549074" y="9275327"/>
            <a:ext cx="9109526" cy="23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4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Data courtesy of ITIC 2021Global Server Hardware, Server OS Reliability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>
            <a:off x="5165736" y="2366927"/>
            <a:ext cx="3597261" cy="3815720"/>
            <a:chOff x="5165736" y="2138327"/>
            <a:chExt cx="3597261" cy="3815720"/>
          </a:xfrm>
        </p:grpSpPr>
        <p:sp>
          <p:nvSpPr>
            <p:cNvPr id="95" name="Google Shape;95;p3"/>
            <p:cNvSpPr/>
            <p:nvPr/>
          </p:nvSpPr>
          <p:spPr>
            <a:xfrm rot="10800000">
              <a:off x="5165736" y="2952738"/>
              <a:ext cx="3597261" cy="3001309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233796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96;p3"/>
            <p:cNvGrpSpPr/>
            <p:nvPr/>
          </p:nvGrpSpPr>
          <p:grpSpPr>
            <a:xfrm>
              <a:off x="6034679" y="2138327"/>
              <a:ext cx="1890121" cy="1826320"/>
              <a:chOff x="3376493" y="1683008"/>
              <a:chExt cx="3170095" cy="3263384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3376493" y="1683008"/>
                <a:ext cx="3170095" cy="3263384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86267" rotWithShape="0" algn="tl" dir="2700000" dist="38100">
                  <a:srgbClr val="000000">
                    <a:alpha val="1647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 txBox="1"/>
              <p:nvPr/>
            </p:nvSpPr>
            <p:spPr>
              <a:xfrm>
                <a:off x="3489996" y="2713405"/>
                <a:ext cx="2849805" cy="2111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1" marL="0" marR="0" rtl="0" algn="ctr">
                  <a:lnSpc>
                    <a:spcPct val="11417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800"/>
                  <a:buFont typeface="Arial"/>
                  <a:buNone/>
                </a:pPr>
                <a:r>
                  <a:t/>
                </a:r>
                <a:endParaRPr b="0" i="0" sz="8800" u="none" cap="none" strike="noStrike">
                  <a:solidFill>
                    <a:srgbClr val="5AAEE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9" name="Google Shape;99;p3"/>
          <p:cNvSpPr txBox="1"/>
          <p:nvPr/>
        </p:nvSpPr>
        <p:spPr>
          <a:xfrm>
            <a:off x="5451455" y="4480341"/>
            <a:ext cx="3032204" cy="484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b="1" i="0" lang="en-US" sz="528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$300K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5365235" y="5161621"/>
            <a:ext cx="31982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lost business, productivity disruptions and remediation efforts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842832" y="2366927"/>
            <a:ext cx="3740478" cy="3815414"/>
            <a:chOff x="842832" y="2138327"/>
            <a:chExt cx="3740478" cy="3815414"/>
          </a:xfrm>
        </p:grpSpPr>
        <p:sp>
          <p:nvSpPr>
            <p:cNvPr id="102" name="Google Shape;102;p3"/>
            <p:cNvSpPr/>
            <p:nvPr/>
          </p:nvSpPr>
          <p:spPr>
            <a:xfrm rot="10800000">
              <a:off x="842832" y="2952432"/>
              <a:ext cx="3740478" cy="3001309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rgbClr val="0DA9B3"/>
            </a:solidFill>
            <a:ln>
              <a:noFill/>
            </a:ln>
            <a:effectLst>
              <a:outerShdw blurRad="421505" sx="99000" rotWithShape="0" algn="tl" dir="2700000" dist="38100" sy="99000">
                <a:srgbClr val="000000">
                  <a:alpha val="3333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" name="Google Shape;103;p3"/>
            <p:cNvGrpSpPr/>
            <p:nvPr/>
          </p:nvGrpSpPr>
          <p:grpSpPr>
            <a:xfrm>
              <a:off x="1767811" y="2138327"/>
              <a:ext cx="1890121" cy="1826320"/>
              <a:chOff x="3376493" y="1683008"/>
              <a:chExt cx="3170095" cy="3263384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3376493" y="1683008"/>
                <a:ext cx="3170095" cy="3263384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86267" rotWithShape="0" algn="tl" dir="2700000" dist="38100">
                  <a:srgbClr val="000000">
                    <a:alpha val="1647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3"/>
              <p:cNvSpPr txBox="1"/>
              <p:nvPr/>
            </p:nvSpPr>
            <p:spPr>
              <a:xfrm>
                <a:off x="3489996" y="2713405"/>
                <a:ext cx="2849805" cy="2111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1" marL="0" marR="0" rtl="0" algn="ctr">
                  <a:lnSpc>
                    <a:spcPct val="11417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800"/>
                  <a:buFont typeface="Arial"/>
                  <a:buNone/>
                </a:pPr>
                <a:r>
                  <a:t/>
                </a:r>
                <a:endParaRPr b="0" i="0" sz="8800" u="none" cap="none" strike="noStrike">
                  <a:solidFill>
                    <a:srgbClr val="5AAEE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" name="Google Shape;106;p3"/>
          <p:cNvSpPr txBox="1"/>
          <p:nvPr/>
        </p:nvSpPr>
        <p:spPr>
          <a:xfrm>
            <a:off x="1060306" y="4433086"/>
            <a:ext cx="3305246" cy="435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68"/>
              <a:buFont typeface="Arial"/>
              <a:buNone/>
            </a:pPr>
            <a:r>
              <a:rPr b="1" i="0" lang="en-US" sz="526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1HR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081826" y="4983398"/>
            <a:ext cx="13489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downtime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2852185" y="5621037"/>
            <a:ext cx="3937346" cy="3256263"/>
            <a:chOff x="2364666" y="5468607"/>
            <a:chExt cx="4166596" cy="3671184"/>
          </a:xfrm>
        </p:grpSpPr>
        <p:grpSp>
          <p:nvGrpSpPr>
            <p:cNvPr id="109" name="Google Shape;109;p3"/>
            <p:cNvGrpSpPr/>
            <p:nvPr/>
          </p:nvGrpSpPr>
          <p:grpSpPr>
            <a:xfrm>
              <a:off x="2364666" y="5468607"/>
              <a:ext cx="3919642" cy="3671184"/>
              <a:chOff x="3489996" y="2180327"/>
              <a:chExt cx="2981499" cy="2792506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3678989" y="2180327"/>
                <a:ext cx="2792506" cy="2792506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86267" rotWithShape="0" algn="tl" dir="2700000" dist="38100">
                  <a:srgbClr val="000000">
                    <a:alpha val="1647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"/>
              <p:cNvSpPr txBox="1"/>
              <p:nvPr/>
            </p:nvSpPr>
            <p:spPr>
              <a:xfrm>
                <a:off x="3489996" y="2713405"/>
                <a:ext cx="2849805" cy="1013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1" marL="0" marR="0" rtl="0" algn="ctr">
                  <a:lnSpc>
                    <a:spcPct val="11417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800"/>
                  <a:buFont typeface="Arial"/>
                  <a:buNone/>
                </a:pPr>
                <a:r>
                  <a:t/>
                </a:r>
                <a:endParaRPr b="0" i="0" sz="8800" u="none" cap="none" strike="noStrike">
                  <a:solidFill>
                    <a:srgbClr val="5AAEE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" name="Google Shape;112;p3"/>
            <p:cNvSpPr txBox="1"/>
            <p:nvPr/>
          </p:nvSpPr>
          <p:spPr>
            <a:xfrm>
              <a:off x="2572995" y="6417620"/>
              <a:ext cx="3958267" cy="610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399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i="0" lang="en-US" sz="80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91%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3380178" y="6935582"/>
              <a:ext cx="2255899" cy="260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81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of organizations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3"/>
          <p:cNvSpPr txBox="1"/>
          <p:nvPr/>
        </p:nvSpPr>
        <p:spPr>
          <a:xfrm>
            <a:off x="14135504" y="4381500"/>
            <a:ext cx="2995655" cy="567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b="1" i="0" lang="en-US" sz="528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$1- 4M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14135504" y="5100842"/>
            <a:ext cx="31716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lost business, productivity disruptions and remediation efforts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9753600" y="4489107"/>
            <a:ext cx="3265408" cy="435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68"/>
              <a:buFont typeface="Arial"/>
              <a:buNone/>
            </a:pPr>
            <a:r>
              <a:rPr b="1" i="0" lang="en-US" sz="526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1HR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0762807" y="5039420"/>
            <a:ext cx="13326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downtime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11567564" y="5697237"/>
            <a:ext cx="3862631" cy="3256263"/>
            <a:chOff x="2364666" y="5527738"/>
            <a:chExt cx="4137399" cy="3671184"/>
          </a:xfrm>
        </p:grpSpPr>
        <p:grpSp>
          <p:nvGrpSpPr>
            <p:cNvPr id="119" name="Google Shape;119;p3"/>
            <p:cNvGrpSpPr/>
            <p:nvPr/>
          </p:nvGrpSpPr>
          <p:grpSpPr>
            <a:xfrm>
              <a:off x="2364666" y="5527738"/>
              <a:ext cx="3919642" cy="3671184"/>
              <a:chOff x="3489996" y="2225305"/>
              <a:chExt cx="2981499" cy="2792506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3678989" y="2225305"/>
                <a:ext cx="2792506" cy="2792506"/>
              </a:xfrm>
              <a:prstGeom prst="ellipse">
                <a:avLst/>
              </a:prstGeom>
              <a:solidFill>
                <a:schemeClr val="lt1"/>
              </a:solidFill>
              <a:ln cap="flat" cmpd="sng" w="635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86267" rotWithShape="0" algn="tl" dir="2700000" dist="38100">
                  <a:srgbClr val="000000">
                    <a:alpha val="1647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 txBox="1"/>
              <p:nvPr/>
            </p:nvSpPr>
            <p:spPr>
              <a:xfrm>
                <a:off x="3489996" y="2713405"/>
                <a:ext cx="2849805" cy="1013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1" marL="0" marR="0" rtl="0" algn="ctr">
                  <a:lnSpc>
                    <a:spcPct val="11417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800"/>
                  <a:buFont typeface="Arial"/>
                  <a:buNone/>
                </a:pPr>
                <a:r>
                  <a:t/>
                </a:r>
                <a:endParaRPr b="0" i="0" sz="8800" u="none" cap="none" strike="noStrike">
                  <a:solidFill>
                    <a:srgbClr val="5AAEE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3"/>
            <p:cNvSpPr txBox="1"/>
            <p:nvPr/>
          </p:nvSpPr>
          <p:spPr>
            <a:xfrm>
              <a:off x="2543799" y="6463521"/>
              <a:ext cx="3958266" cy="610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399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i="0" lang="en-US" sz="80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44%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3453450" y="6975672"/>
              <a:ext cx="2110306" cy="269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81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of </a:t>
              </a:r>
              <a:r>
                <a:rPr b="0" i="0" lang="en-US" sz="20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organizations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050" y="7284238"/>
            <a:ext cx="2177040" cy="137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4691" y="7381004"/>
            <a:ext cx="2177040" cy="137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9300" y="2600937"/>
            <a:ext cx="1384662" cy="138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7653" y="2792246"/>
            <a:ext cx="1232099" cy="103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1465" y="2600937"/>
            <a:ext cx="1384662" cy="138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59818" y="2792246"/>
            <a:ext cx="1232099" cy="1037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>
            <p:ph type="title"/>
          </p:nvPr>
        </p:nvSpPr>
        <p:spPr>
          <a:xfrm>
            <a:off x="1828800" y="280224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Downtime is expensive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/>
          <p:nvPr/>
        </p:nvSpPr>
        <p:spPr>
          <a:xfrm>
            <a:off x="9525000" y="1790700"/>
            <a:ext cx="7086600" cy="11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Use Cases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0"/>
          <p:cNvSpPr/>
          <p:nvPr/>
        </p:nvSpPr>
        <p:spPr>
          <a:xfrm rot="5400000">
            <a:off x="492726" y="1204528"/>
            <a:ext cx="6722852" cy="7708303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Google Shape;52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7004" y="3238500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22502" y="3238500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74014" y="3238500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74014" y="6324599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57004" y="6324599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48799" y="6324597"/>
            <a:ext cx="2189989" cy="2618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1"/>
          <p:cNvGrpSpPr/>
          <p:nvPr/>
        </p:nvGrpSpPr>
        <p:grpSpPr>
          <a:xfrm>
            <a:off x="9671483" y="3171484"/>
            <a:ext cx="7625917" cy="4562815"/>
            <a:chOff x="9671483" y="3171484"/>
            <a:chExt cx="7625917" cy="4562815"/>
          </a:xfrm>
        </p:grpSpPr>
        <p:pic>
          <p:nvPicPr>
            <p:cNvPr descr="Icon&#10;&#10;Description automatically generated" id="537" name="Google Shape;537;p31"/>
            <p:cNvPicPr preferRelativeResize="0"/>
            <p:nvPr/>
          </p:nvPicPr>
          <p:blipFill rotWithShape="1">
            <a:blip r:embed="rId3">
              <a:alphaModFix amt="70000"/>
            </a:blip>
            <a:srcRect b="0" l="0" r="0" t="0"/>
            <a:stretch/>
          </p:blipFill>
          <p:spPr>
            <a:xfrm>
              <a:off x="16072283" y="3171484"/>
              <a:ext cx="1225117" cy="91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con&#10;&#10;Description automatically generated" id="538" name="Google Shape;538;p31"/>
            <p:cNvPicPr preferRelativeResize="0"/>
            <p:nvPr/>
          </p:nvPicPr>
          <p:blipFill rotWithShape="1">
            <a:blip r:embed="rId3">
              <a:alphaModFix amt="70000"/>
            </a:blip>
            <a:srcRect b="0" l="0" r="0" t="0"/>
            <a:stretch/>
          </p:blipFill>
          <p:spPr>
            <a:xfrm rot="10800000">
              <a:off x="9671483" y="6819900"/>
              <a:ext cx="1225117" cy="914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9" name="Google Shape;53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98293" y="8262336"/>
            <a:ext cx="3022600" cy="111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2693" y="8508268"/>
            <a:ext cx="2424033" cy="707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Google Shape;541;p31"/>
          <p:cNvGrpSpPr/>
          <p:nvPr/>
        </p:nvGrpSpPr>
        <p:grpSpPr>
          <a:xfrm>
            <a:off x="778211" y="2894249"/>
            <a:ext cx="16956896" cy="5172647"/>
            <a:chOff x="778211" y="2894249"/>
            <a:chExt cx="16956896" cy="5172647"/>
          </a:xfrm>
        </p:grpSpPr>
        <p:sp>
          <p:nvSpPr>
            <p:cNvPr id="542" name="Google Shape;542;p31"/>
            <p:cNvSpPr/>
            <p:nvPr/>
          </p:nvSpPr>
          <p:spPr>
            <a:xfrm>
              <a:off x="9004773" y="2894249"/>
              <a:ext cx="8730334" cy="5162920"/>
            </a:xfrm>
            <a:custGeom>
              <a:rect b="b" l="l" r="r" t="t"/>
              <a:pathLst>
                <a:path extrusionOk="0" h="5162920" w="8747240">
                  <a:moveTo>
                    <a:pt x="0" y="0"/>
                  </a:moveTo>
                  <a:lnTo>
                    <a:pt x="7838927" y="0"/>
                  </a:lnTo>
                  <a:lnTo>
                    <a:pt x="8747240" y="2581460"/>
                  </a:lnTo>
                  <a:lnTo>
                    <a:pt x="7838927" y="5162920"/>
                  </a:lnTo>
                  <a:lnTo>
                    <a:pt x="0" y="5162920"/>
                  </a:lnTo>
                  <a:lnTo>
                    <a:pt x="776847" y="254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63500">
              <a:solidFill>
                <a:srgbClr val="0DA9B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04800" sx="100082" rotWithShape="0" algn="tl" dir="2700000" dist="88900" sy="100082">
                <a:srgbClr val="000000">
                  <a:alpha val="2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778211" y="2903976"/>
              <a:ext cx="8556188" cy="5162920"/>
            </a:xfrm>
            <a:prstGeom prst="homePlate">
              <a:avLst>
                <a:gd fmla="val 14955" name="adj"/>
              </a:avLst>
            </a:prstGeom>
            <a:solidFill>
              <a:schemeClr val="lt1"/>
            </a:solidFill>
            <a:ln cap="flat" cmpd="sng" w="63500">
              <a:solidFill>
                <a:srgbClr val="59AF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4570" sx="100082" rotWithShape="0" algn="tl" dir="2700000" dist="88900" sy="100082">
                <a:srgbClr val="000000">
                  <a:alpha val="2235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31"/>
          <p:cNvSpPr txBox="1"/>
          <p:nvPr/>
        </p:nvSpPr>
        <p:spPr>
          <a:xfrm>
            <a:off x="2701732" y="3181755"/>
            <a:ext cx="5572114" cy="4978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Environment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Moving all Windows systems to server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Expanding SAP infrastructure with SAP HANA</a:t>
            </a:r>
            <a:endParaRPr b="0" i="0" sz="24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9964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Required cost-effective SAP-Certified HA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Ensure High Availability Solution in Azure is as robust as their on-premises infrastructure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3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1"/>
          <p:cNvSpPr txBox="1"/>
          <p:nvPr/>
        </p:nvSpPr>
        <p:spPr>
          <a:xfrm>
            <a:off x="10197367" y="3171484"/>
            <a:ext cx="6324600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235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DataKeeper Cluster Edition software to WSFC to build 2-node failover clusters Azure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Fast, Efficient 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SAP Azure environment needed to expand by an additional 25 Clusters / 50 SIOS DKCE licenses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Robust, SAP-Certified High Availability Protection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3042" y="3131326"/>
            <a:ext cx="1494651" cy="1786838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1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HA for SAP on Azure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51443" y="8278830"/>
            <a:ext cx="2301087" cy="12080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553" name="Google Shape;55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980" y="8191500"/>
            <a:ext cx="2306578" cy="12080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554" name="Google Shape;554;p32"/>
          <p:cNvGrpSpPr/>
          <p:nvPr/>
        </p:nvGrpSpPr>
        <p:grpSpPr>
          <a:xfrm>
            <a:off x="778211" y="2894249"/>
            <a:ext cx="16956896" cy="5172647"/>
            <a:chOff x="778211" y="2894249"/>
            <a:chExt cx="16956896" cy="5172647"/>
          </a:xfrm>
        </p:grpSpPr>
        <p:sp>
          <p:nvSpPr>
            <p:cNvPr id="555" name="Google Shape;555;p32"/>
            <p:cNvSpPr/>
            <p:nvPr/>
          </p:nvSpPr>
          <p:spPr>
            <a:xfrm>
              <a:off x="9004773" y="2894249"/>
              <a:ext cx="8730334" cy="5162920"/>
            </a:xfrm>
            <a:custGeom>
              <a:rect b="b" l="l" r="r" t="t"/>
              <a:pathLst>
                <a:path extrusionOk="0" h="5162920" w="8747240">
                  <a:moveTo>
                    <a:pt x="0" y="0"/>
                  </a:moveTo>
                  <a:lnTo>
                    <a:pt x="7838927" y="0"/>
                  </a:lnTo>
                  <a:lnTo>
                    <a:pt x="8747240" y="2581460"/>
                  </a:lnTo>
                  <a:lnTo>
                    <a:pt x="7838927" y="5162920"/>
                  </a:lnTo>
                  <a:lnTo>
                    <a:pt x="0" y="5162920"/>
                  </a:lnTo>
                  <a:lnTo>
                    <a:pt x="776847" y="254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63500">
              <a:solidFill>
                <a:srgbClr val="0DA9B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04800" sx="100082" rotWithShape="0" algn="tl" dir="2700000" dist="88900" sy="100082">
                <a:srgbClr val="000000">
                  <a:alpha val="2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778211" y="2903976"/>
              <a:ext cx="8556188" cy="5162920"/>
            </a:xfrm>
            <a:prstGeom prst="homePlate">
              <a:avLst>
                <a:gd fmla="val 14955" name="adj"/>
              </a:avLst>
            </a:prstGeom>
            <a:solidFill>
              <a:schemeClr val="lt1"/>
            </a:solidFill>
            <a:ln cap="flat" cmpd="sng" w="63500">
              <a:solidFill>
                <a:srgbClr val="59AF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4570" sx="100082" rotWithShape="0" algn="tl" dir="2700000" dist="88900" sy="100082">
                <a:srgbClr val="000000">
                  <a:alpha val="2235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32"/>
          <p:cNvSpPr txBox="1"/>
          <p:nvPr/>
        </p:nvSpPr>
        <p:spPr>
          <a:xfrm>
            <a:off x="2623912" y="3199590"/>
            <a:ext cx="6291488" cy="4683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Environment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50 complex SAP workloads, over 200 Servers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Had on-premises SAP Linux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Migrating to SAP ERP SUSE SLES Linux on AWS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Required cost-effective SAP-Certified HA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Ensure HA in AWS is as robust as </a:t>
            </a:r>
            <a:b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on-premises infrastructure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Short timeframe for migration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2"/>
          <p:cNvSpPr txBox="1"/>
          <p:nvPr/>
        </p:nvSpPr>
        <p:spPr>
          <a:xfrm>
            <a:off x="10363200" y="3583882"/>
            <a:ext cx="6057089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Protection Suite in AWS on SAP Linux Enterprise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Fast, Efficient 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Significant overall cost reduction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Configuration Wizards met short timeframe requirement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Robust, SAP-Certified High Availability Protection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3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3042" y="3131326"/>
            <a:ext cx="1494651" cy="1786838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2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HA for SAP on AWS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4052" y="8621555"/>
            <a:ext cx="2113739" cy="61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72484" y="8433396"/>
            <a:ext cx="2063432" cy="1121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7" name="Google Shape;567;p33"/>
          <p:cNvGrpSpPr/>
          <p:nvPr/>
        </p:nvGrpSpPr>
        <p:grpSpPr>
          <a:xfrm>
            <a:off x="778211" y="2894249"/>
            <a:ext cx="16956896" cy="5172647"/>
            <a:chOff x="778211" y="2894249"/>
            <a:chExt cx="16956896" cy="5172647"/>
          </a:xfrm>
        </p:grpSpPr>
        <p:sp>
          <p:nvSpPr>
            <p:cNvPr id="568" name="Google Shape;568;p33"/>
            <p:cNvSpPr/>
            <p:nvPr/>
          </p:nvSpPr>
          <p:spPr>
            <a:xfrm>
              <a:off x="9004773" y="2894249"/>
              <a:ext cx="8730334" cy="5162920"/>
            </a:xfrm>
            <a:custGeom>
              <a:rect b="b" l="l" r="r" t="t"/>
              <a:pathLst>
                <a:path extrusionOk="0" h="5162920" w="8747240">
                  <a:moveTo>
                    <a:pt x="0" y="0"/>
                  </a:moveTo>
                  <a:lnTo>
                    <a:pt x="7838927" y="0"/>
                  </a:lnTo>
                  <a:lnTo>
                    <a:pt x="8747240" y="2581460"/>
                  </a:lnTo>
                  <a:lnTo>
                    <a:pt x="7838927" y="5162920"/>
                  </a:lnTo>
                  <a:lnTo>
                    <a:pt x="0" y="5162920"/>
                  </a:lnTo>
                  <a:lnTo>
                    <a:pt x="776847" y="254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63500">
              <a:solidFill>
                <a:srgbClr val="0DA9B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04800" sx="100082" rotWithShape="0" algn="tl" dir="2700000" dist="88900" sy="100082">
                <a:srgbClr val="000000">
                  <a:alpha val="2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778211" y="2903976"/>
              <a:ext cx="8556188" cy="5162920"/>
            </a:xfrm>
            <a:prstGeom prst="homePlate">
              <a:avLst>
                <a:gd fmla="val 14955" name="adj"/>
              </a:avLst>
            </a:prstGeom>
            <a:solidFill>
              <a:schemeClr val="lt1"/>
            </a:solidFill>
            <a:ln cap="flat" cmpd="sng" w="63500">
              <a:solidFill>
                <a:srgbClr val="59AF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4570" sx="100082" rotWithShape="0" algn="tl" dir="2700000" dist="88900" sy="100082">
                <a:srgbClr val="000000">
                  <a:alpha val="2235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0" name="Google Shape;570;p33"/>
          <p:cNvSpPr txBox="1"/>
          <p:nvPr/>
        </p:nvSpPr>
        <p:spPr>
          <a:xfrm>
            <a:off x="2620741" y="3238500"/>
            <a:ext cx="6079635" cy="4747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Environment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30+ SAP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End of support hardware environment </a:t>
            </a:r>
            <a:endParaRPr b="0" i="0" sz="24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On-premise SAP on AIX + Oracle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Migrating to Red Hat Enterprise Linux (RHEL)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Adaptive Server Enterprise (ASE) </a:t>
            </a:r>
            <a:b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on AWS</a:t>
            </a:r>
            <a:endParaRPr b="0" i="0" sz="28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SAP-Certified HA solution required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Ensure HA in AWS is as robust as </a:t>
            </a:r>
            <a:b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on-premises infrastructure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 txBox="1"/>
          <p:nvPr/>
        </p:nvSpPr>
        <p:spPr>
          <a:xfrm>
            <a:off x="10363200" y="3616047"/>
            <a:ext cx="5709083" cy="4008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235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DataKeeper for SANless Clusters in AWS on Red Hat Linux Enterprise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Fast, Efficient Implementation using configuration Wizards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Robust, SAP-Certified High Availability Protection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3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3042" y="3131326"/>
            <a:ext cx="1494651" cy="178683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3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HA for SAP on Oracle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4052" y="8621555"/>
            <a:ext cx="2113739" cy="6165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9" name="Google Shape;579;p34"/>
          <p:cNvGrpSpPr/>
          <p:nvPr/>
        </p:nvGrpSpPr>
        <p:grpSpPr>
          <a:xfrm>
            <a:off x="778211" y="2894249"/>
            <a:ext cx="16956896" cy="5172647"/>
            <a:chOff x="778211" y="2894249"/>
            <a:chExt cx="16956896" cy="5172647"/>
          </a:xfrm>
        </p:grpSpPr>
        <p:sp>
          <p:nvSpPr>
            <p:cNvPr id="580" name="Google Shape;580;p34"/>
            <p:cNvSpPr/>
            <p:nvPr/>
          </p:nvSpPr>
          <p:spPr>
            <a:xfrm>
              <a:off x="9004773" y="2894249"/>
              <a:ext cx="8730334" cy="5162920"/>
            </a:xfrm>
            <a:custGeom>
              <a:rect b="b" l="l" r="r" t="t"/>
              <a:pathLst>
                <a:path extrusionOk="0" h="5162920" w="8747240">
                  <a:moveTo>
                    <a:pt x="0" y="0"/>
                  </a:moveTo>
                  <a:lnTo>
                    <a:pt x="7838927" y="0"/>
                  </a:lnTo>
                  <a:lnTo>
                    <a:pt x="8747240" y="2581460"/>
                  </a:lnTo>
                  <a:lnTo>
                    <a:pt x="7838927" y="5162920"/>
                  </a:lnTo>
                  <a:lnTo>
                    <a:pt x="0" y="5162920"/>
                  </a:lnTo>
                  <a:lnTo>
                    <a:pt x="776847" y="254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63500">
              <a:solidFill>
                <a:srgbClr val="0DA9B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04800" sx="100082" rotWithShape="0" algn="tl" dir="2700000" dist="88900" sy="100082">
                <a:srgbClr val="000000">
                  <a:alpha val="2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778211" y="2903976"/>
              <a:ext cx="8556188" cy="5162920"/>
            </a:xfrm>
            <a:prstGeom prst="homePlate">
              <a:avLst>
                <a:gd fmla="val 14955" name="adj"/>
              </a:avLst>
            </a:prstGeom>
            <a:solidFill>
              <a:schemeClr val="lt1"/>
            </a:solidFill>
            <a:ln cap="flat" cmpd="sng" w="63500">
              <a:solidFill>
                <a:srgbClr val="59AF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4570" sx="100082" rotWithShape="0" algn="tl" dir="2700000" dist="88900" sy="100082">
                <a:srgbClr val="000000">
                  <a:alpha val="2235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2" name="Google Shape;582;p34"/>
          <p:cNvSpPr txBox="1"/>
          <p:nvPr/>
        </p:nvSpPr>
        <p:spPr>
          <a:xfrm>
            <a:off x="1455704" y="3005367"/>
            <a:ext cx="6871576" cy="523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Environment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Largest SAP deployments in Azure worldwide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32+ nodes running large MS SQL server databases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Bit Level replication to DR site flooding bandwidth and reducing reliability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Needed reliable, efficient High Availability solution for Improved (RPO/RTO)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Existing replication software had minimal features for bandwidth throttling etc.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7378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None/>
            </a:pPr>
            <a:r>
              <a:t/>
            </a:r>
            <a:endParaRPr b="0" i="0" sz="24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4"/>
          <p:cNvSpPr txBox="1"/>
          <p:nvPr/>
        </p:nvSpPr>
        <p:spPr>
          <a:xfrm>
            <a:off x="10363200" y="3616047"/>
            <a:ext cx="5709083" cy="3639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235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SIOS DataKeeper enabled the use of MS Windows Failover Clustering without a SAN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The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6235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FE1"/>
              </a:buClr>
              <a:buSzPts val="2400"/>
              <a:buFont typeface="Noto Sans"/>
              <a:buChar char="▪"/>
            </a:pPr>
            <a:r>
              <a:rPr b="0" i="0" lang="en-US" sz="2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Delivered HA and DR protection of critical SAP Central Services servers across MS Azure Fault Domains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3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4"/>
          <p:cNvSpPr txBox="1"/>
          <p:nvPr>
            <p:ph type="title"/>
          </p:nvPr>
        </p:nvSpPr>
        <p:spPr>
          <a:xfrm>
            <a:off x="1828800" y="419100"/>
            <a:ext cx="1341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Enabling the World’s Largest SAP Deployment in Azure</a:t>
            </a:r>
            <a:endParaRPr/>
          </a:p>
        </p:txBody>
      </p:sp>
      <p:pic>
        <p:nvPicPr>
          <p:cNvPr id="585" name="Google Shape;58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7200" y="433137"/>
            <a:ext cx="1835038" cy="163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400" y="2019300"/>
            <a:ext cx="3545708" cy="48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5"/>
          <p:cNvSpPr txBox="1"/>
          <p:nvPr/>
        </p:nvSpPr>
        <p:spPr>
          <a:xfrm>
            <a:off x="10134600" y="4065653"/>
            <a:ext cx="6781800" cy="11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003B73"/>
                </a:solidFill>
                <a:latin typeface="Arial"/>
                <a:ea typeface="Arial"/>
                <a:cs typeface="Arial"/>
                <a:sym typeface="Arial"/>
              </a:rPr>
              <a:t>Who Is SIOS?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5"/>
          <p:cNvSpPr/>
          <p:nvPr/>
        </p:nvSpPr>
        <p:spPr>
          <a:xfrm rot="5400000">
            <a:off x="483199" y="1195003"/>
            <a:ext cx="6722856" cy="7727355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6"/>
          <p:cNvSpPr/>
          <p:nvPr/>
        </p:nvSpPr>
        <p:spPr>
          <a:xfrm>
            <a:off x="1828800" y="2389762"/>
            <a:ext cx="7772400" cy="6858000"/>
          </a:xfrm>
          <a:prstGeom prst="roundRect">
            <a:avLst>
              <a:gd fmla="val 0" name="adj"/>
            </a:avLst>
          </a:prstGeom>
          <a:solidFill>
            <a:srgbClr val="233796"/>
          </a:solidFill>
          <a:ln>
            <a:noFill/>
          </a:ln>
          <a:effectLst>
            <a:outerShdw blurRad="186868" rotWithShape="0" algn="tl" dir="2700000" dist="97343">
              <a:srgbClr val="000000">
                <a:alpha val="4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 txBox="1"/>
          <p:nvPr/>
        </p:nvSpPr>
        <p:spPr>
          <a:xfrm>
            <a:off x="2068382" y="2857500"/>
            <a:ext cx="7020685" cy="6139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1" marL="759459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Founded in 1999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59459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Headquarters in San Mateo, 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59459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Offices 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63226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Across US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63226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United Kingdom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63226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63226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Singapore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63226" marR="0" rtl="0" algn="l">
              <a:lnSpc>
                <a:spcPct val="1312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59459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Cloud Computing Product </a:t>
            </a:r>
            <a:b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the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1263226" marR="0" rtl="0" algn="l">
              <a:lnSpc>
                <a:spcPct val="17495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8834" y="2628900"/>
            <a:ext cx="2189116" cy="94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68984" y="2705100"/>
            <a:ext cx="2396670" cy="67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77637" y="6961379"/>
            <a:ext cx="1987913" cy="25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52634" y="7919588"/>
            <a:ext cx="2189116" cy="48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630984" y="5422883"/>
            <a:ext cx="923909" cy="80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887900" y="5356904"/>
            <a:ext cx="944251" cy="10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173785" y="7736234"/>
            <a:ext cx="2098649" cy="93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945184" y="6363631"/>
            <a:ext cx="2080965" cy="138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402384" y="3848100"/>
            <a:ext cx="1407172" cy="82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354056" y="3977608"/>
            <a:ext cx="2163895" cy="960557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36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SIOS Technology Corp.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/>
          <p:nvPr/>
        </p:nvSpPr>
        <p:spPr>
          <a:xfrm>
            <a:off x="1828800" y="2389762"/>
            <a:ext cx="7772400" cy="6176722"/>
          </a:xfrm>
          <a:prstGeom prst="roundRect">
            <a:avLst>
              <a:gd fmla="val 0" name="adj"/>
            </a:avLst>
          </a:prstGeom>
          <a:solidFill>
            <a:srgbClr val="233796"/>
          </a:solidFill>
          <a:ln>
            <a:noFill/>
          </a:ln>
          <a:effectLst>
            <a:outerShdw blurRad="186868" rotWithShape="0" algn="tl" dir="2700000" dist="97343">
              <a:srgbClr val="000000">
                <a:alpha val="4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7"/>
          <p:cNvSpPr txBox="1"/>
          <p:nvPr/>
        </p:nvSpPr>
        <p:spPr>
          <a:xfrm>
            <a:off x="2171700" y="2700663"/>
            <a:ext cx="7086600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1" marL="80602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20+ Years focused on HA/DR</a:t>
            </a:r>
            <a:endParaRPr/>
          </a:p>
          <a:p>
            <a:pPr indent="-457200" lvl="1" marL="80602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80,000+ licenses installed globally</a:t>
            </a:r>
            <a:endParaRPr/>
          </a:p>
          <a:p>
            <a:pPr indent="-457200" lvl="1" marL="80602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Microsoft Partner Since 2007</a:t>
            </a:r>
            <a:endParaRPr/>
          </a:p>
          <a:p>
            <a:pPr indent="-342900" lvl="2" marL="114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Microsoft Azure Certified</a:t>
            </a:r>
            <a:endParaRPr/>
          </a:p>
          <a:p>
            <a:pPr indent="-342900" lvl="2" marL="114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Offerings in Azure Marketplace</a:t>
            </a:r>
            <a:endParaRPr/>
          </a:p>
          <a:p>
            <a:pPr indent="-457200" lvl="1" marL="80602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AWS Partner Since 2014</a:t>
            </a:r>
            <a:endParaRPr/>
          </a:p>
          <a:p>
            <a:pPr indent="-342900" lvl="2" marL="114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ISV-Accelerate</a:t>
            </a:r>
            <a:endParaRPr/>
          </a:p>
          <a:p>
            <a:pPr indent="-342900" lvl="2" marL="114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Strategic AWS Microsoft Workload Competency Partner</a:t>
            </a:r>
            <a:endParaRPr/>
          </a:p>
          <a:p>
            <a:pPr indent="-342900" lvl="2" marL="114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Offerings in AWS Marketplace </a:t>
            </a:r>
            <a:endParaRPr/>
          </a:p>
          <a:p>
            <a:pPr indent="-457200" lvl="1" marL="80602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SAP-Certified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1489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cida Sans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SIOS Protection Suite for NetWeaver HA 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S4/HANA HA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4785" y="7048500"/>
            <a:ext cx="1797463" cy="127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8727" y="3390900"/>
            <a:ext cx="2168009" cy="93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07943" y="5143500"/>
            <a:ext cx="2603657" cy="49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51730" y="6041514"/>
            <a:ext cx="2509572" cy="49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82400" y="3314700"/>
            <a:ext cx="1102385" cy="11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665988" y="5203314"/>
            <a:ext cx="1227175" cy="12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7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Leading Experts in High Availability</a:t>
            </a:r>
            <a:br>
              <a:rPr lang="en-US"/>
            </a:br>
            <a:r>
              <a:rPr lang="en-US"/>
              <a:t>and Disaster Recovery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8"/>
          <p:cNvSpPr/>
          <p:nvPr/>
        </p:nvSpPr>
        <p:spPr>
          <a:xfrm>
            <a:off x="1828800" y="2389762"/>
            <a:ext cx="7772400" cy="6858000"/>
          </a:xfrm>
          <a:prstGeom prst="roundRect">
            <a:avLst>
              <a:gd fmla="val 0" name="adj"/>
            </a:avLst>
          </a:prstGeom>
          <a:solidFill>
            <a:srgbClr val="233796"/>
          </a:solidFill>
          <a:ln>
            <a:noFill/>
          </a:ln>
          <a:effectLst>
            <a:outerShdw blurRad="186868" rotWithShape="0" algn="tl" dir="2700000" dist="97343">
              <a:srgbClr val="000000">
                <a:alpha val="4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1937704" y="2910273"/>
            <a:ext cx="7554591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2" marL="5127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Gold Stevie</a:t>
            </a:r>
            <a:r>
              <a:rPr b="0" baseline="3000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Award - Customer Service Team of the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51276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Cloud Computing Excellence in Customer Service Award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51276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Silver Stevie</a:t>
            </a:r>
            <a:r>
              <a:rPr b="0" baseline="3000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International Business Award - Customer Service Department of the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51276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and R&amp;D Engineers in Columbia, SC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51276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7 Years HA Support with SIOS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51276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Cloud Certification, Stringent, Ongoing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51276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"/>
              <a:buChar char="▪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24/7/365 Emergency Coverage Worldwide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hoolAdmin Awarded Silver Stevie Award thumbnail" id="629" name="Google Shape;6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4536" y="2551462"/>
            <a:ext cx="2488500" cy="236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08735" y="5452322"/>
            <a:ext cx="24003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44200" y="2552700"/>
            <a:ext cx="2365871" cy="2365871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8"/>
          <p:cNvSpPr txBox="1"/>
          <p:nvPr>
            <p:ph type="title"/>
          </p:nvPr>
        </p:nvSpPr>
        <p:spPr>
          <a:xfrm>
            <a:off x="1828800" y="419100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6000"/>
              <a:buFont typeface="Arial"/>
              <a:buNone/>
            </a:pPr>
            <a:r>
              <a:rPr lang="en-US"/>
              <a:t>Award-winning Customer Service </a:t>
            </a:r>
            <a:br>
              <a:rPr lang="en-US"/>
            </a:br>
            <a:r>
              <a:rPr lang="en-US"/>
              <a:t>and Support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 txBox="1"/>
          <p:nvPr>
            <p:ph type="title"/>
          </p:nvPr>
        </p:nvSpPr>
        <p:spPr>
          <a:xfrm>
            <a:off x="9448800" y="2729832"/>
            <a:ext cx="8392696" cy="1118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96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Expert Professional Services</a:t>
            </a:r>
            <a:endParaRPr/>
          </a:p>
        </p:txBody>
      </p:sp>
      <p:sp>
        <p:nvSpPr>
          <p:cNvPr id="638" name="Google Shape;638;p39"/>
          <p:cNvSpPr txBox="1"/>
          <p:nvPr>
            <p:ph idx="4294967295" type="body"/>
          </p:nvPr>
        </p:nvSpPr>
        <p:spPr>
          <a:xfrm>
            <a:off x="7720335" y="4533900"/>
            <a:ext cx="93070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2" marL="1924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Services Packages to Meet Your Needs</a:t>
            </a:r>
            <a:endParaRPr/>
          </a:p>
          <a:p>
            <a:pPr indent="-457200" lvl="2" marL="1924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Configuration and Setup Assistance</a:t>
            </a:r>
            <a:endParaRPr/>
          </a:p>
          <a:p>
            <a:pPr indent="-457200" lvl="2" marL="1924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HA Health Checks and Best Practices</a:t>
            </a:r>
            <a:endParaRPr/>
          </a:p>
          <a:p>
            <a:pPr indent="-457200" lvl="2" marL="1924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Run Book Development and Management</a:t>
            </a:r>
            <a:endParaRPr/>
          </a:p>
          <a:p>
            <a:pPr indent="-457200" lvl="2" marL="1924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Custom Programs</a:t>
            </a:r>
            <a:endParaRPr/>
          </a:p>
          <a:p>
            <a:pPr indent="-457200" lvl="2" marL="1924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Trained, Certified HA/DR Specialists</a:t>
            </a:r>
            <a:endParaRPr/>
          </a:p>
        </p:txBody>
      </p:sp>
      <p:sp>
        <p:nvSpPr>
          <p:cNvPr id="639" name="Google Shape;639;p39"/>
          <p:cNvSpPr/>
          <p:nvPr/>
        </p:nvSpPr>
        <p:spPr>
          <a:xfrm rot="5400000">
            <a:off x="492722" y="1204530"/>
            <a:ext cx="6722859" cy="7708303"/>
          </a:xfrm>
          <a:prstGeom prst="rect">
            <a:avLst/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>
            <a:off x="2057400" y="1485900"/>
            <a:ext cx="14279415" cy="7453828"/>
            <a:chOff x="1455000" y="1562100"/>
            <a:chExt cx="14851800" cy="7752612"/>
          </a:xfrm>
        </p:grpSpPr>
        <p:grpSp>
          <p:nvGrpSpPr>
            <p:cNvPr id="137" name="Google Shape;137;p4"/>
            <p:cNvGrpSpPr/>
            <p:nvPr/>
          </p:nvGrpSpPr>
          <p:grpSpPr>
            <a:xfrm>
              <a:off x="5274654" y="4478358"/>
              <a:ext cx="7119905" cy="1957530"/>
              <a:chOff x="5171998" y="4481370"/>
              <a:chExt cx="7119905" cy="1957530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5171998" y="4481370"/>
                <a:ext cx="7119905" cy="1957530"/>
              </a:xfrm>
              <a:prstGeom prst="rect">
                <a:avLst/>
              </a:prstGeom>
              <a:solidFill>
                <a:srgbClr val="233796"/>
              </a:solidFill>
              <a:ln>
                <a:noFill/>
              </a:ln>
              <a:effectLst>
                <a:outerShdw blurRad="127000" rotWithShape="0" algn="tl" dir="2700000" dist="133152">
                  <a:srgbClr val="000000">
                    <a:alpha val="1921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"/>
              <p:cNvSpPr txBox="1"/>
              <p:nvPr/>
            </p:nvSpPr>
            <p:spPr>
              <a:xfrm>
                <a:off x="5715000" y="4653088"/>
                <a:ext cx="6203137" cy="1557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6000"/>
                  <a:buFont typeface="Arial"/>
                  <a:buNone/>
                </a:pPr>
                <a:r>
                  <a:rPr b="1" i="0" lang="en-US" sz="6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and affects many industries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4"/>
            <p:cNvSpPr/>
            <p:nvPr/>
          </p:nvSpPr>
          <p:spPr>
            <a:xfrm>
              <a:off x="1455000" y="1582758"/>
              <a:ext cx="3269399" cy="48531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8258" rotWithShape="0" algn="tl" dir="2700000" dist="38100">
                <a:srgbClr val="000000">
                  <a:alpha val="2745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2896064" y="1582758"/>
              <a:ext cx="3405048" cy="4876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l" dir="2700000" dist="63500">
                <a:srgbClr val="000000">
                  <a:alpha val="1921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274654" y="1562100"/>
              <a:ext cx="7056083" cy="261145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455002" y="6800936"/>
              <a:ext cx="3269398" cy="24818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l" dir="2700000" dist="63500">
                <a:srgbClr val="000000">
                  <a:alpha val="1921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274654" y="6796308"/>
              <a:ext cx="3183546" cy="251840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l" dir="2700000" dist="63500">
                <a:srgbClr val="000000">
                  <a:alpha val="1921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2901752" y="6796307"/>
              <a:ext cx="3405048" cy="242622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l" dir="2700000" dist="63500">
                <a:srgbClr val="000000">
                  <a:alpha val="1921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9296400" y="6764358"/>
              <a:ext cx="3095779" cy="251840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27000" rotWithShape="0" algn="tl" dir="2700000" dist="63500">
                <a:srgbClr val="000000">
                  <a:alpha val="1921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0"/>
          <p:cNvSpPr txBox="1"/>
          <p:nvPr/>
        </p:nvSpPr>
        <p:spPr>
          <a:xfrm>
            <a:off x="1023903" y="384299"/>
            <a:ext cx="10820400" cy="665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End-to-End Expert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6" name="Google Shape;646;p40"/>
          <p:cNvGrpSpPr/>
          <p:nvPr/>
        </p:nvGrpSpPr>
        <p:grpSpPr>
          <a:xfrm>
            <a:off x="1828800" y="3695700"/>
            <a:ext cx="3237417" cy="3238500"/>
            <a:chOff x="990600" y="4993421"/>
            <a:chExt cx="3425534" cy="3426680"/>
          </a:xfrm>
        </p:grpSpPr>
        <p:sp>
          <p:nvSpPr>
            <p:cNvPr id="647" name="Google Shape;647;p40"/>
            <p:cNvSpPr/>
            <p:nvPr/>
          </p:nvSpPr>
          <p:spPr>
            <a:xfrm>
              <a:off x="990600" y="4993421"/>
              <a:ext cx="3425534" cy="342668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0"/>
            <p:cNvSpPr txBox="1"/>
            <p:nvPr/>
          </p:nvSpPr>
          <p:spPr>
            <a:xfrm>
              <a:off x="1669336" y="7373948"/>
              <a:ext cx="2109166" cy="78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Choose the right product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40"/>
          <p:cNvGrpSpPr/>
          <p:nvPr/>
        </p:nvGrpSpPr>
        <p:grpSpPr>
          <a:xfrm>
            <a:off x="5863933" y="3695700"/>
            <a:ext cx="3237417" cy="3238500"/>
            <a:chOff x="5181600" y="4993421"/>
            <a:chExt cx="3425534" cy="3426680"/>
          </a:xfrm>
        </p:grpSpPr>
        <p:sp>
          <p:nvSpPr>
            <p:cNvPr id="650" name="Google Shape;650;p40"/>
            <p:cNvSpPr/>
            <p:nvPr/>
          </p:nvSpPr>
          <p:spPr>
            <a:xfrm>
              <a:off x="5181600" y="4993421"/>
              <a:ext cx="3425534" cy="342668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 txBox="1"/>
            <p:nvPr/>
          </p:nvSpPr>
          <p:spPr>
            <a:xfrm>
              <a:off x="5464418" y="7353300"/>
              <a:ext cx="2914829" cy="78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POC</a:t>
              </a:r>
              <a:b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Test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9975266" y="3695700"/>
            <a:ext cx="3237417" cy="3238500"/>
            <a:chOff x="9448800" y="4993421"/>
            <a:chExt cx="3425534" cy="3426680"/>
          </a:xfrm>
        </p:grpSpPr>
        <p:sp>
          <p:nvSpPr>
            <p:cNvPr id="653" name="Google Shape;653;p40"/>
            <p:cNvSpPr/>
            <p:nvPr/>
          </p:nvSpPr>
          <p:spPr>
            <a:xfrm>
              <a:off x="9448800" y="4993421"/>
              <a:ext cx="3425534" cy="342668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 txBox="1"/>
            <p:nvPr/>
          </p:nvSpPr>
          <p:spPr>
            <a:xfrm>
              <a:off x="9591779" y="7373948"/>
              <a:ext cx="3145471" cy="78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Configure </a:t>
              </a:r>
              <a:b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Go Live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40"/>
          <p:cNvGrpSpPr/>
          <p:nvPr/>
        </p:nvGrpSpPr>
        <p:grpSpPr>
          <a:xfrm>
            <a:off x="14050883" y="3695700"/>
            <a:ext cx="3237417" cy="3238500"/>
            <a:chOff x="13716000" y="4993421"/>
            <a:chExt cx="3425534" cy="3426680"/>
          </a:xfrm>
        </p:grpSpPr>
        <p:sp>
          <p:nvSpPr>
            <p:cNvPr id="656" name="Google Shape;656;p40"/>
            <p:cNvSpPr/>
            <p:nvPr/>
          </p:nvSpPr>
          <p:spPr>
            <a:xfrm>
              <a:off x="13716000" y="4993421"/>
              <a:ext cx="3425534" cy="342668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63500">
              <a:solidFill>
                <a:srgbClr val="FAAB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 txBox="1"/>
            <p:nvPr/>
          </p:nvSpPr>
          <p:spPr>
            <a:xfrm>
              <a:off x="14097659" y="7373948"/>
              <a:ext cx="2734805" cy="78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Maintain Reliable Protection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8" name="Google Shape;65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518" y="3887916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103" y="4091915"/>
            <a:ext cx="2213514" cy="158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91618" y="3977601"/>
            <a:ext cx="1986336" cy="18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25748" y="4101208"/>
            <a:ext cx="1949585" cy="1575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2" name="Google Shape;662;p40"/>
          <p:cNvGrpSpPr/>
          <p:nvPr/>
        </p:nvGrpSpPr>
        <p:grpSpPr>
          <a:xfrm>
            <a:off x="14133535" y="7216101"/>
            <a:ext cx="3709032" cy="1569660"/>
            <a:chOff x="13579268" y="7166329"/>
            <a:chExt cx="3709032" cy="1569660"/>
          </a:xfrm>
        </p:grpSpPr>
        <p:sp>
          <p:nvSpPr>
            <p:cNvPr id="663" name="Google Shape;663;p40"/>
            <p:cNvSpPr/>
            <p:nvPr/>
          </p:nvSpPr>
          <p:spPr>
            <a:xfrm>
              <a:off x="13579268" y="7166329"/>
              <a:ext cx="3709032" cy="156966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rPr>
                <a:t>Support Team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1" i="0" sz="3200" u="none" cap="none" strike="noStrike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1" i="0" sz="3200" u="none" cap="none" strike="noStrike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 txBox="1"/>
            <p:nvPr/>
          </p:nvSpPr>
          <p:spPr>
            <a:xfrm>
              <a:off x="13878934" y="7892074"/>
              <a:ext cx="30941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Technical Support (TSA)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p40"/>
          <p:cNvGrpSpPr/>
          <p:nvPr/>
        </p:nvGrpSpPr>
        <p:grpSpPr>
          <a:xfrm>
            <a:off x="6001293" y="1333500"/>
            <a:ext cx="11531556" cy="2062103"/>
            <a:chOff x="6001293" y="1551405"/>
            <a:chExt cx="11531556" cy="2062103"/>
          </a:xfrm>
        </p:grpSpPr>
        <p:grpSp>
          <p:nvGrpSpPr>
            <p:cNvPr id="666" name="Google Shape;666;p40"/>
            <p:cNvGrpSpPr/>
            <p:nvPr/>
          </p:nvGrpSpPr>
          <p:grpSpPr>
            <a:xfrm>
              <a:off x="6001293" y="1551405"/>
              <a:ext cx="11287007" cy="2062103"/>
              <a:chOff x="1847334" y="6665410"/>
              <a:chExt cx="11582401" cy="2062103"/>
            </a:xfrm>
          </p:grpSpPr>
          <p:sp>
            <p:nvSpPr>
              <p:cNvPr id="667" name="Google Shape;667;p40"/>
              <p:cNvSpPr/>
              <p:nvPr/>
            </p:nvSpPr>
            <p:spPr>
              <a:xfrm>
                <a:off x="1847334" y="6665410"/>
                <a:ext cx="11582401" cy="2062103"/>
              </a:xfrm>
              <a:prstGeom prst="homePlate">
                <a:avLst>
                  <a:gd fmla="val 50000" name="adj"/>
                </a:avLst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1" i="0" lang="en-US" sz="3200" u="none" cap="none" strike="noStrike">
                    <a:solidFill>
                      <a:srgbClr val="2337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Professional Services Team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t/>
                </a:r>
                <a:endParaRPr b="1" i="0" sz="3200" u="none" cap="none" strike="noStrike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t/>
                </a:r>
                <a:endParaRPr b="1" i="0" sz="3200" u="none" cap="none" strike="noStrike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t/>
                </a:r>
                <a:endParaRPr b="1" i="0" sz="3200" u="none" cap="none" strike="noStrike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40"/>
              <p:cNvSpPr/>
              <p:nvPr/>
            </p:nvSpPr>
            <p:spPr>
              <a:xfrm>
                <a:off x="1847334" y="7301766"/>
                <a:ext cx="3124199" cy="1188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4675" lIns="149350" spcFirstLastPara="1" rIns="480325" wrap="square" tIns="74675">
                <a:noAutofit/>
              </a:bodyPr>
              <a:lstStyle/>
              <a:p>
                <a:pPr indent="-285750" lvl="0" marL="28575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33796"/>
                  </a:buClr>
                  <a:buSzPts val="1800"/>
                  <a:buFont typeface="Noto Sans Symbols"/>
                  <a:buChar char="▪"/>
                </a:pPr>
                <a:r>
                  <a:rPr b="0" i="0" lang="en-US" sz="1800" u="none" cap="none" strike="noStrike">
                    <a:solidFill>
                      <a:srgbClr val="233796"/>
                    </a:solidFill>
                    <a:latin typeface="Arial"/>
                    <a:ea typeface="Arial"/>
                    <a:cs typeface="Arial"/>
                    <a:sym typeface="Arial"/>
                  </a:rPr>
                  <a:t>POC Planning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l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233796"/>
                  </a:buClr>
                  <a:buSzPts val="1800"/>
                  <a:buFont typeface="Noto Sans Symbols"/>
                  <a:buChar char="▪"/>
                </a:pPr>
                <a:r>
                  <a:rPr b="0" i="0" lang="en-US" sz="1800" u="none" cap="none" strike="noStrike">
                    <a:solidFill>
                      <a:srgbClr val="233796"/>
                    </a:solidFill>
                    <a:latin typeface="Arial"/>
                    <a:ea typeface="Arial"/>
                    <a:cs typeface="Arial"/>
                    <a:sym typeface="Arial"/>
                  </a:rPr>
                  <a:t>POC Setup and Testing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l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233796"/>
                  </a:buClr>
                  <a:buSzPts val="1800"/>
                  <a:buFont typeface="Noto Sans Symbols"/>
                  <a:buChar char="▪"/>
                </a:pPr>
                <a:r>
                  <a:rPr b="0" i="0" lang="en-US" sz="1800" u="none" cap="none" strike="noStrike">
                    <a:solidFill>
                      <a:srgbClr val="233796"/>
                    </a:solidFill>
                    <a:latin typeface="Arial"/>
                    <a:ea typeface="Arial"/>
                    <a:cs typeface="Arial"/>
                    <a:sym typeface="Arial"/>
                  </a:rPr>
                  <a:t>Custom Services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0"/>
              <p:cNvSpPr txBox="1"/>
              <p:nvPr/>
            </p:nvSpPr>
            <p:spPr>
              <a:xfrm>
                <a:off x="5812118" y="7366975"/>
                <a:ext cx="32374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33796"/>
                  </a:buClr>
                  <a:buSzPts val="1800"/>
                  <a:buFont typeface="Noto Sans Symbols"/>
                  <a:buChar char="▪"/>
                </a:pPr>
                <a:r>
                  <a:rPr b="0" i="0" lang="en-US" sz="1800" u="none" cap="none" strike="noStrike">
                    <a:solidFill>
                      <a:srgbClr val="233796"/>
                    </a:solidFill>
                    <a:latin typeface="Arial"/>
                    <a:ea typeface="Arial"/>
                    <a:cs typeface="Arial"/>
                    <a:sym typeface="Arial"/>
                  </a:rPr>
                  <a:t>Installation Services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0" name="Google Shape;670;p40"/>
            <p:cNvSpPr txBox="1"/>
            <p:nvPr/>
          </p:nvSpPr>
          <p:spPr>
            <a:xfrm>
              <a:off x="14173201" y="2113345"/>
              <a:ext cx="3359648" cy="141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8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Health Checks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8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68275" lvl="1" marL="6254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600"/>
                <a:buFont typeface="Lucida Sans"/>
                <a:buChar char="–"/>
              </a:pPr>
              <a:r>
                <a:rPr b="0" i="0" lang="en-US" sz="16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Installation,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68275" lvl="1" marL="6254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600"/>
                <a:buFont typeface="Lucida Sans"/>
                <a:buChar char="–"/>
              </a:pPr>
              <a:r>
                <a:rPr b="0" i="0" lang="en-US" sz="16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Troubleshooting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3796"/>
                </a:buClr>
                <a:buSzPts val="1800"/>
                <a:buFont typeface="Noto Sans Symbols"/>
                <a:buChar char="▪"/>
              </a:pP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Custom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p40"/>
          <p:cNvGrpSpPr/>
          <p:nvPr/>
        </p:nvGrpSpPr>
        <p:grpSpPr>
          <a:xfrm>
            <a:off x="1828799" y="7216101"/>
            <a:ext cx="12304735" cy="1569660"/>
            <a:chOff x="1828800" y="7216101"/>
            <a:chExt cx="11582401" cy="1569660"/>
          </a:xfrm>
        </p:grpSpPr>
        <p:sp>
          <p:nvSpPr>
            <p:cNvPr id="672" name="Google Shape;672;p40"/>
            <p:cNvSpPr/>
            <p:nvPr/>
          </p:nvSpPr>
          <p:spPr>
            <a:xfrm>
              <a:off x="1828800" y="7216101"/>
              <a:ext cx="11582401" cy="156966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233796"/>
                  </a:solidFill>
                  <a:latin typeface="Calibri"/>
                  <a:ea typeface="Calibri"/>
                  <a:cs typeface="Calibri"/>
                  <a:sym typeface="Calibri"/>
                </a:rPr>
                <a:t>Customer Success Team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1" i="0" sz="3200" u="none" cap="none" strike="noStrike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1" i="0" sz="3200" u="none" cap="none" strike="noStrike">
                <a:solidFill>
                  <a:srgbClr val="2337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1828801" y="7525735"/>
              <a:ext cx="3124199" cy="11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675" lIns="149350" spcFirstLastPara="1" rIns="480325" wrap="square" tIns="74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Product Recommendations</a:t>
              </a:r>
              <a:endParaRPr b="0" i="0" sz="1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0"/>
            <p:cNvSpPr txBox="1"/>
            <p:nvPr/>
          </p:nvSpPr>
          <p:spPr>
            <a:xfrm>
              <a:off x="5675334" y="7841262"/>
              <a:ext cx="32374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Sample Test Plans, </a:t>
              </a:r>
              <a:b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Imp. Guides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0"/>
            <p:cNvSpPr txBox="1"/>
            <p:nvPr/>
          </p:nvSpPr>
          <p:spPr>
            <a:xfrm>
              <a:off x="10515600" y="7958346"/>
              <a:ext cx="2362200" cy="687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High Level Q&amp;A,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233796"/>
                  </a:solidFill>
                  <a:latin typeface="Arial"/>
                  <a:ea typeface="Arial"/>
                  <a:cs typeface="Arial"/>
                  <a:sym typeface="Arial"/>
                </a:rPr>
                <a:t>Go Life Checklist</a:t>
              </a:r>
              <a:endParaRPr b="0" i="0" sz="18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1"/>
          <p:cNvSpPr txBox="1"/>
          <p:nvPr/>
        </p:nvSpPr>
        <p:spPr>
          <a:xfrm>
            <a:off x="9525000" y="1333500"/>
            <a:ext cx="7086600" cy="11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003B73"/>
                </a:solidFill>
                <a:latin typeface="Arial"/>
                <a:ea typeface="Arial"/>
                <a:cs typeface="Arial"/>
                <a:sym typeface="Arial"/>
              </a:rPr>
              <a:t>SIOS Use Cases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41"/>
          <p:cNvSpPr/>
          <p:nvPr/>
        </p:nvSpPr>
        <p:spPr>
          <a:xfrm rot="5400000">
            <a:off x="492726" y="1204528"/>
            <a:ext cx="6722852" cy="7708303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7004" y="2781300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22502" y="2781300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74014" y="2781300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74014" y="5867399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57004" y="5867399"/>
            <a:ext cx="2189986" cy="26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48799" y="5867397"/>
            <a:ext cx="2189989" cy="2618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2"/>
          <p:cNvSpPr txBox="1"/>
          <p:nvPr>
            <p:ph idx="1" type="body"/>
          </p:nvPr>
        </p:nvSpPr>
        <p:spPr>
          <a:xfrm>
            <a:off x="9906000" y="6438900"/>
            <a:ext cx="5943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2"/>
          <p:cNvSpPr txBox="1"/>
          <p:nvPr>
            <p:ph type="title"/>
          </p:nvPr>
        </p:nvSpPr>
        <p:spPr>
          <a:xfrm>
            <a:off x="1828800" y="280224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</a:pPr>
            <a:r>
              <a:rPr lang="en-US"/>
              <a:t>Microsoft Partnership</a:t>
            </a:r>
            <a:endParaRPr/>
          </a:p>
        </p:txBody>
      </p:sp>
      <p:sp>
        <p:nvSpPr>
          <p:cNvPr id="698" name="Google Shape;698;p52"/>
          <p:cNvSpPr txBox="1"/>
          <p:nvPr>
            <p:ph idx="1" type="body"/>
          </p:nvPr>
        </p:nvSpPr>
        <p:spPr>
          <a:xfrm>
            <a:off x="2057400" y="1756443"/>
            <a:ext cx="13944600" cy="5883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Strategic Partnership since 2007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Silver Application Development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Marketplace, AMI for Windows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Bring Your Own License and Pay-as-You-Go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 u="sng">
                <a:solidFill>
                  <a:schemeClr val="hlink"/>
                </a:solidFill>
                <a:hlinkClick r:id="rId3"/>
              </a:rPr>
              <a:t>Azure Stack Market Place (BYOL) Windows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Certified across multiple applications and OS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/>
              <a:t>SAP, Oracle, SQL, Windows, Linux, etc.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100+ Joint Customers Marquee Accounts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Rio Tinto, Mosaic, National Life Group, Atento, John Hancock Insurance, Mars, Arthex, Acco Brands, Zespri. (edited) 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3"/>
          <p:cNvSpPr txBox="1"/>
          <p:nvPr>
            <p:ph type="title"/>
          </p:nvPr>
        </p:nvSpPr>
        <p:spPr>
          <a:xfrm>
            <a:off x="1828800" y="280224"/>
            <a:ext cx="1394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79"/>
              </a:buClr>
              <a:buSzPts val="1800"/>
              <a:buNone/>
            </a:pPr>
            <a:r>
              <a:rPr lang="en-US"/>
              <a:t>Azure Partnership</a:t>
            </a:r>
            <a:endParaRPr/>
          </a:p>
        </p:txBody>
      </p:sp>
      <p:sp>
        <p:nvSpPr>
          <p:cNvPr id="704" name="Google Shape;704;p53"/>
          <p:cNvSpPr txBox="1"/>
          <p:nvPr>
            <p:ph idx="1" type="body"/>
          </p:nvPr>
        </p:nvSpPr>
        <p:spPr>
          <a:xfrm>
            <a:off x="2286000" y="2021138"/>
            <a:ext cx="13487400" cy="5883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AWS Partner Since 2014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Differentiated Software Partner 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Strategic AWS Microsoft Workload Competency Partner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ISV-Accelerate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Quickstarts and Offerings in AWS Marketplace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Hundreds of Joint Customers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NFL, Delmonte, Bose, Dept. of Justice, ESPN, Thermo-Fisher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/>
        </p:nvSpPr>
        <p:spPr>
          <a:xfrm>
            <a:off x="9753600" y="3087112"/>
            <a:ext cx="63246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rPr>
              <a:t>But downtime costs more than just $$$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 rot="5400000">
            <a:off x="486675" y="1210577"/>
            <a:ext cx="6722847" cy="7696199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"/>
          <p:cNvGrpSpPr/>
          <p:nvPr/>
        </p:nvGrpSpPr>
        <p:grpSpPr>
          <a:xfrm>
            <a:off x="1763140" y="1991667"/>
            <a:ext cx="4422348" cy="5969605"/>
            <a:chOff x="1763140" y="1991667"/>
            <a:chExt cx="4422348" cy="5969605"/>
          </a:xfrm>
        </p:grpSpPr>
        <p:grpSp>
          <p:nvGrpSpPr>
            <p:cNvPr id="159" name="Google Shape;159;p6"/>
            <p:cNvGrpSpPr/>
            <p:nvPr/>
          </p:nvGrpSpPr>
          <p:grpSpPr>
            <a:xfrm>
              <a:off x="1763140" y="1991667"/>
              <a:ext cx="4422348" cy="5969605"/>
              <a:chOff x="1763140" y="1991667"/>
              <a:chExt cx="4422348" cy="5969605"/>
            </a:xfrm>
          </p:grpSpPr>
          <p:sp>
            <p:nvSpPr>
              <p:cNvPr id="160" name="Google Shape;160;p6"/>
              <p:cNvSpPr/>
              <p:nvPr/>
            </p:nvSpPr>
            <p:spPr>
              <a:xfrm rot="10800000">
                <a:off x="1763140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762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6"/>
            <p:cNvSpPr txBox="1"/>
            <p:nvPr/>
          </p:nvSpPr>
          <p:spPr>
            <a:xfrm>
              <a:off x="2004994" y="5396924"/>
              <a:ext cx="3840424" cy="1231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Supermarket shelves are empty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Gas stations run dry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Deliveries are not made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2257087" y="4706941"/>
              <a:ext cx="3496724" cy="53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8457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If supply chains fail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6"/>
          <p:cNvGrpSpPr/>
          <p:nvPr/>
        </p:nvGrpSpPr>
        <p:grpSpPr>
          <a:xfrm>
            <a:off x="11960652" y="1983466"/>
            <a:ext cx="4422348" cy="5969605"/>
            <a:chOff x="11960652" y="1983466"/>
            <a:chExt cx="4422348" cy="5969605"/>
          </a:xfrm>
        </p:grpSpPr>
        <p:grpSp>
          <p:nvGrpSpPr>
            <p:cNvPr id="165" name="Google Shape;165;p6"/>
            <p:cNvGrpSpPr/>
            <p:nvPr/>
          </p:nvGrpSpPr>
          <p:grpSpPr>
            <a:xfrm>
              <a:off x="11960652" y="1983466"/>
              <a:ext cx="4422348" cy="5969605"/>
              <a:chOff x="1763140" y="1991667"/>
              <a:chExt cx="4422348" cy="5969605"/>
            </a:xfrm>
          </p:grpSpPr>
          <p:sp>
            <p:nvSpPr>
              <p:cNvPr id="166" name="Google Shape;166;p6"/>
              <p:cNvSpPr/>
              <p:nvPr/>
            </p:nvSpPr>
            <p:spPr>
              <a:xfrm rot="10800000">
                <a:off x="1763140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233796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762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6"/>
            <p:cNvSpPr txBox="1"/>
            <p:nvPr/>
          </p:nvSpPr>
          <p:spPr>
            <a:xfrm>
              <a:off x="12278706" y="5396924"/>
              <a:ext cx="3840424" cy="1231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People miss appointments and operations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Patient are put at risk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People die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12115800" y="4768214"/>
              <a:ext cx="40891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If Healthcare systems fail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>
            <a:off x="6858000" y="1991667"/>
            <a:ext cx="4422348" cy="5969605"/>
            <a:chOff x="6858000" y="1991667"/>
            <a:chExt cx="4422348" cy="5969605"/>
          </a:xfrm>
        </p:grpSpPr>
        <p:grpSp>
          <p:nvGrpSpPr>
            <p:cNvPr id="171" name="Google Shape;171;p6"/>
            <p:cNvGrpSpPr/>
            <p:nvPr/>
          </p:nvGrpSpPr>
          <p:grpSpPr>
            <a:xfrm>
              <a:off x="6858000" y="1991667"/>
              <a:ext cx="4422348" cy="5969605"/>
              <a:chOff x="1763140" y="1991667"/>
              <a:chExt cx="4422348" cy="5969605"/>
            </a:xfrm>
          </p:grpSpPr>
          <p:sp>
            <p:nvSpPr>
              <p:cNvPr id="172" name="Google Shape;172;p6"/>
              <p:cNvSpPr/>
              <p:nvPr/>
            </p:nvSpPr>
            <p:spPr>
              <a:xfrm rot="10800000">
                <a:off x="1763140" y="3321430"/>
                <a:ext cx="4422348" cy="4639842"/>
              </a:xfrm>
              <a:prstGeom prst="round2SameRect">
                <a:avLst>
                  <a:gd fmla="val 0" name="adj1"/>
                  <a:gd fmla="val 0" name="adj2"/>
                </a:avLst>
              </a:prstGeom>
              <a:solidFill>
                <a:srgbClr val="0DA9B3"/>
              </a:solidFill>
              <a:ln>
                <a:noFill/>
              </a:ln>
              <a:effectLst>
                <a:outerShdw blurRad="421505" sx="99000" rotWithShape="0" algn="tl" dir="2700000" dist="38100" sy="99000">
                  <a:srgbClr val="000000">
                    <a:alpha val="3333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2715567" y="1991667"/>
                <a:ext cx="2466033" cy="2466033"/>
              </a:xfrm>
              <a:prstGeom prst="ellipse">
                <a:avLst/>
              </a:prstGeom>
              <a:solidFill>
                <a:schemeClr val="lt1"/>
              </a:solidFill>
              <a:ln cap="flat" cmpd="sng" w="76200">
                <a:solidFill>
                  <a:srgbClr val="FAAB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6"/>
            <p:cNvSpPr txBox="1"/>
            <p:nvPr/>
          </p:nvSpPr>
          <p:spPr>
            <a:xfrm>
              <a:off x="7160628" y="5320724"/>
              <a:ext cx="3840424" cy="18466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ATMs won't dispense cash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Online purchasing is not possible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898" lvl="1" marL="61277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Noto Sans"/>
                <a:buChar char="▪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Stock markets react impacting portfolios, pensions, and more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7157360" y="4768214"/>
              <a:ext cx="40156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-U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If FinServ systems fail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9138" y="2356160"/>
            <a:ext cx="2358304" cy="168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5117" y="2375019"/>
            <a:ext cx="2358304" cy="168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81224" y="2370142"/>
            <a:ext cx="2358304" cy="168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>
            <a:off x="10803720" y="4369863"/>
            <a:ext cx="4512480" cy="3522847"/>
          </a:xfrm>
          <a:prstGeom prst="rect">
            <a:avLst/>
          </a:prstGeom>
          <a:solidFill>
            <a:srgbClr val="0DA9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2438400" y="9298339"/>
            <a:ext cx="9109526" cy="246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4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Data courtesy of ITIC 2021Global Server Hardware, Server OS Reliability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10210800" y="1177603"/>
            <a:ext cx="6363518" cy="1133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1E79"/>
                </a:solidFill>
                <a:latin typeface="Arial"/>
                <a:ea typeface="Arial"/>
                <a:cs typeface="Arial"/>
                <a:sym typeface="Arial"/>
              </a:rPr>
              <a:t>Uptime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5657219" y="5467097"/>
            <a:ext cx="1731060" cy="1282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41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t/>
            </a:r>
            <a:endParaRPr b="0" i="0" sz="8800" u="none" cap="none" strike="noStrike">
              <a:solidFill>
                <a:srgbClr val="5AAE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11125200" y="5371341"/>
            <a:ext cx="400779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89% of organizations now require a minimum of four nines or 99.99% availability.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11782645" y="2520849"/>
            <a:ext cx="2619155" cy="2619154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2200798" y="6968803"/>
            <a:ext cx="1984694" cy="1984697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86267" rotWithShape="0" algn="tl" dir="2700000" dist="38100">
              <a:srgbClr val="000000">
                <a:alpha val="1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12039600" y="7546998"/>
            <a:ext cx="2117100" cy="752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41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t/>
            </a:r>
            <a:endParaRPr b="0" i="0" sz="8800" u="none" cap="none" strike="noStrike">
              <a:solidFill>
                <a:srgbClr val="5AAE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12200798" y="7892710"/>
            <a:ext cx="2075674" cy="500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533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99%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 rot="5400000">
            <a:off x="492728" y="1204525"/>
            <a:ext cx="6722846" cy="7708303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3702" y="3131625"/>
            <a:ext cx="2177040" cy="137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10058400" y="2681049"/>
            <a:ext cx="6992019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Ensuring the High Availability of systems is complicated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 rot="5400000">
            <a:off x="492728" y="1204525"/>
            <a:ext cx="6722846" cy="7708303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3702" y="6582176"/>
            <a:ext cx="2940006" cy="85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0063" y="4779146"/>
            <a:ext cx="6207284" cy="1795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 txBox="1"/>
          <p:nvPr/>
        </p:nvSpPr>
        <p:spPr>
          <a:xfrm>
            <a:off x="9311920" y="2183130"/>
            <a:ext cx="728357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233796"/>
                </a:solidFill>
                <a:latin typeface="Arial"/>
                <a:ea typeface="Arial"/>
                <a:cs typeface="Arial"/>
                <a:sym typeface="Arial"/>
              </a:rPr>
              <a:t>Some OS Vendors Offer HA</a:t>
            </a:r>
            <a:endParaRPr b="1" i="0" sz="6400" u="none" cap="none" strike="noStrike">
              <a:solidFill>
                <a:srgbClr val="233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 rot="5400000">
            <a:off x="524776" y="1172477"/>
            <a:ext cx="6722846" cy="7772400"/>
          </a:xfrm>
          <a:prstGeom prst="round2SameRect">
            <a:avLst>
              <a:gd fmla="val 0" name="adj1"/>
              <a:gd fmla="val 0" name="adj2"/>
            </a:avLst>
          </a:prstGeom>
          <a:blipFill rotWithShape="0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369733" rotWithShape="0" algn="tl" dir="2700000" dist="115117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with bullet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Margaret Hoagland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0x01010069E918092DB49E40865ADED45066EB88</vt:lpwstr>
  </property>
  <property fmtid="{D5CDD505-2E9C-101B-9397-08002B2CF9AE}" pid="3" name="MediaServiceImageTags">
    <vt:lpwstr/>
  </property>
</Properties>
</file>