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i4SX60ZD1yj+0/HEwsrBcEcCNs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FC47F1-9E14-40E3-A6BD-935C28983529}">
  <a:tblStyle styleId="{9EFC47F1-9E14-40E3-A6BD-935C2898352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2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Total Cost for a Two-Node SQL Server Cluster</a:t>
            </a:r>
          </a:p>
        </c:rich>
      </c:tx>
      <c:layout>
        <c:manualLayout>
          <c:xMode val="edge"/>
          <c:yMode val="edge"/>
          <c:x val="0.19734782805546139"/>
          <c:y val="5.26763527556991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19258867733189"/>
          <c:y val="0.12136271164575198"/>
          <c:w val="0.8830540453487602"/>
          <c:h val="0.6425776737707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SQL Server Enterprise 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4-Core</c:v>
                </c:pt>
                <c:pt idx="1">
                  <c:v>8-Core</c:v>
                </c:pt>
                <c:pt idx="2">
                  <c:v>16-Core</c:v>
                </c:pt>
                <c:pt idx="3">
                  <c:v>24-Core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35640</c:v>
                </c:pt>
                <c:pt idx="1">
                  <c:v>71280</c:v>
                </c:pt>
                <c:pt idx="2">
                  <c:v>142560</c:v>
                </c:pt>
                <c:pt idx="3">
                  <c:v>213840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C-F242-AF70-912D5301B5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SQL Server Standard + DataKeeper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4-Core</c:v>
                </c:pt>
                <c:pt idx="1">
                  <c:v>8-Core</c:v>
                </c:pt>
                <c:pt idx="2">
                  <c:v>16-Core</c:v>
                </c:pt>
                <c:pt idx="3">
                  <c:v>24-Core</c:v>
                </c:pt>
              </c:strCache>
            </c:strRef>
          </c:cat>
          <c:val>
            <c:numRef>
              <c:f>Sheet1!$C$2:$C$5</c:f>
              <c:numCache>
                <c:formatCode>_("$"* #,##0.00_);_("$"* \(#,##0.00\);_("$"* "-"??_);_(@_)</c:formatCode>
                <c:ptCount val="4"/>
                <c:pt idx="0">
                  <c:v>15055</c:v>
                </c:pt>
                <c:pt idx="1">
                  <c:v>24350</c:v>
                </c:pt>
                <c:pt idx="2">
                  <c:v>42940</c:v>
                </c:pt>
                <c:pt idx="3">
                  <c:v>61530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3C-F242-AF70-912D5301B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-1899282480"/>
        <c:axId val="-1899286288"/>
      </c:barChart>
      <c:catAx>
        <c:axId val="-189928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99286288"/>
        <c:crosses val="autoZero"/>
        <c:auto val="1"/>
        <c:lblAlgn val="ctr"/>
        <c:lblOffset val="100"/>
        <c:noMultiLvlLbl val="0"/>
      </c:catAx>
      <c:valAx>
        <c:axId val="-189928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9928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05587761837069E-2"/>
          <c:y val="0.79393964783162152"/>
          <c:w val="0.96024075735731496"/>
          <c:h val="0.10001331425923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0.1549</cdr:x>
      <cdr:y>0.62513</cdr:y>
    </cdr:from>
    <cdr:to>
      <cdr:x>0.24217</cdr:x>
      <cdr:y>0.67902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341" y="2965567"/>
          <a:ext cx="649208" cy="255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900" dirty="0"/>
            <a:t>$35,640</a:t>
          </a:r>
        </a:p>
      </cdr:txBody>
    </cdr:sp>
  </cdr:relSizeAnchor>
  <cdr:relSizeAnchor xmlns:cdr="http://schemas.openxmlformats.org/drawingml/2006/chartDrawing">
    <cdr:from>
      <cdr:x>0.24341</cdr:x>
      <cdr:y>0.67477</cdr:y>
    </cdr:from>
    <cdr:to>
      <cdr:x>0.33067</cdr:x>
      <cdr:y>0.73813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10773" y="3201077"/>
          <a:ext cx="649111" cy="300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900" dirty="0"/>
            <a:t>$15,055</a:t>
          </a:r>
        </a:p>
      </cdr:txBody>
    </cdr:sp>
  </cdr:relSizeAnchor>
  <cdr:relSizeAnchor xmlns:cdr="http://schemas.openxmlformats.org/drawingml/2006/chartDrawing">
    <cdr:from>
      <cdr:x>0.46142</cdr:x>
      <cdr:y>0.65249</cdr:y>
    </cdr:from>
    <cdr:to>
      <cdr:x>0.54692</cdr:x>
      <cdr:y>0.70484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32541" y="3095391"/>
          <a:ext cx="636009" cy="248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900" dirty="0"/>
            <a:t>$24,350</a:t>
          </a:r>
        </a:p>
      </cdr:txBody>
    </cdr:sp>
  </cdr:relSizeAnchor>
  <cdr:relSizeAnchor xmlns:cdr="http://schemas.openxmlformats.org/drawingml/2006/chartDrawing">
    <cdr:from>
      <cdr:x>0.58485</cdr:x>
      <cdr:y>0.33791</cdr:y>
    </cdr:from>
    <cdr:to>
      <cdr:x>0.6759</cdr:x>
      <cdr:y>0.41682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50773" y="1603017"/>
          <a:ext cx="677333" cy="374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900" dirty="0"/>
            <a:t>$142,560</a:t>
          </a:r>
        </a:p>
      </cdr:txBody>
    </cdr:sp>
  </cdr:relSizeAnchor>
  <cdr:relSizeAnchor xmlns:cdr="http://schemas.openxmlformats.org/drawingml/2006/chartDrawing">
    <cdr:from>
      <cdr:x>0.67515</cdr:x>
      <cdr:y>0.60716</cdr:y>
    </cdr:from>
    <cdr:to>
      <cdr:x>0.76453</cdr:x>
      <cdr:y>0.69138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22463" y="2880339"/>
          <a:ext cx="664939" cy="399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9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$42,940</a:t>
          </a: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SIOS supports customers from the beginning of their buying journey, through their testing and deployment and throughout their ongoing maintenance with unparalleled HA expertise and commitment to excellence.</a:t>
            </a:r>
            <a:endParaRPr/>
          </a:p>
        </p:txBody>
      </p:sp>
      <p:sp>
        <p:nvSpPr>
          <p:cNvPr id="385" name="Google Shape;38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/>
          <p:nvPr>
            <p:ph type="title"/>
          </p:nvPr>
        </p:nvSpPr>
        <p:spPr>
          <a:xfrm>
            <a:off x="1219199" y="186816"/>
            <a:ext cx="107421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8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8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/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2667"/>
              <a:buFont typeface="Arial"/>
              <a:buNone/>
              <a:defRPr b="1" sz="2667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" type="body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67"/>
              </a:spcBef>
              <a:spcAft>
                <a:spcPts val="0"/>
              </a:spcAft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13"/>
              </a:spcBef>
              <a:spcAft>
                <a:spcPts val="0"/>
              </a:spcAft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87"/>
              </a:spcBef>
              <a:spcAft>
                <a:spcPts val="0"/>
              </a:spcAft>
              <a:buSzPts val="933"/>
              <a:buNone/>
              <a:defRPr sz="933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87"/>
              </a:spcBef>
              <a:spcAft>
                <a:spcPts val="0"/>
              </a:spcAft>
              <a:buSzPts val="933"/>
              <a:buNone/>
              <a:defRPr sz="933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29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9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9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/>
          <p:nvPr>
            <p:ph type="title"/>
          </p:nvPr>
        </p:nvSpPr>
        <p:spPr>
          <a:xfrm>
            <a:off x="1219199" y="186816"/>
            <a:ext cx="107421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" type="body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1pPr>
            <a:lvl2pPr indent="-228600" lvl="1" marL="914400" algn="l">
              <a:spcBef>
                <a:spcPts val="267"/>
              </a:spcBef>
              <a:spcAft>
                <a:spcPts val="0"/>
              </a:spcAft>
              <a:buSzPts val="1333"/>
              <a:buNone/>
              <a:defRPr b="1" sz="1333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1200"/>
              <a:buNone/>
              <a:defRPr b="1" sz="1200"/>
            </a:lvl3pPr>
            <a:lvl4pPr indent="-228600" lvl="3" marL="1828800" algn="l">
              <a:spcBef>
                <a:spcPts val="213"/>
              </a:spcBef>
              <a:spcAft>
                <a:spcPts val="0"/>
              </a:spcAft>
              <a:buSzPts val="1067"/>
              <a:buNone/>
              <a:defRPr b="1" sz="1067"/>
            </a:lvl4pPr>
            <a:lvl5pPr indent="-228600" lvl="4" marL="2286000" algn="l">
              <a:spcBef>
                <a:spcPts val="213"/>
              </a:spcBef>
              <a:spcAft>
                <a:spcPts val="0"/>
              </a:spcAft>
              <a:buSzPts val="1067"/>
              <a:buNone/>
              <a:defRPr b="1" sz="1067"/>
            </a:lvl5pPr>
            <a:lvl6pPr indent="-228600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6pPr>
            <a:lvl7pPr indent="-228600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7pPr>
            <a:lvl8pPr indent="-228600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8pPr>
            <a:lvl9pPr indent="-228600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9pPr>
          </a:lstStyle>
          <a:p/>
        </p:txBody>
      </p:sp>
      <p:sp>
        <p:nvSpPr>
          <p:cNvPr id="66" name="Google Shape;66;p30"/>
          <p:cNvSpPr txBox="1"/>
          <p:nvPr>
            <p:ph idx="2" type="body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13245" lvl="1" marL="914400" algn="l">
              <a:spcBef>
                <a:spcPts val="267"/>
              </a:spcBef>
              <a:spcAft>
                <a:spcPts val="0"/>
              </a:spcAft>
              <a:buSzPts val="1333"/>
              <a:buChar char="▪"/>
              <a:defRPr sz="1333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296354" lvl="3" marL="1828800" algn="l">
              <a:spcBef>
                <a:spcPts val="213"/>
              </a:spcBef>
              <a:spcAft>
                <a:spcPts val="0"/>
              </a:spcAft>
              <a:buSzPts val="1067"/>
              <a:buChar char="▪"/>
              <a:defRPr sz="1067"/>
            </a:lvl4pPr>
            <a:lvl5pPr indent="-296354" lvl="4" marL="2286000" algn="l">
              <a:spcBef>
                <a:spcPts val="213"/>
              </a:spcBef>
              <a:spcAft>
                <a:spcPts val="0"/>
              </a:spcAft>
              <a:buSzPts val="1067"/>
              <a:buChar char="▪"/>
              <a:defRPr sz="1067"/>
            </a:lvl5pPr>
            <a:lvl6pPr indent="-296354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indent="-296354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indent="-296354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indent="-296354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/>
        </p:txBody>
      </p:sp>
      <p:sp>
        <p:nvSpPr>
          <p:cNvPr id="67" name="Google Shape;67;p30"/>
          <p:cNvSpPr txBox="1"/>
          <p:nvPr>
            <p:ph idx="3" type="body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1pPr>
            <a:lvl2pPr indent="-228600" lvl="1" marL="914400" algn="l">
              <a:spcBef>
                <a:spcPts val="267"/>
              </a:spcBef>
              <a:spcAft>
                <a:spcPts val="0"/>
              </a:spcAft>
              <a:buSzPts val="1333"/>
              <a:buNone/>
              <a:defRPr b="1" sz="1333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1200"/>
              <a:buNone/>
              <a:defRPr b="1" sz="1200"/>
            </a:lvl3pPr>
            <a:lvl4pPr indent="-228600" lvl="3" marL="1828800" algn="l">
              <a:spcBef>
                <a:spcPts val="213"/>
              </a:spcBef>
              <a:spcAft>
                <a:spcPts val="0"/>
              </a:spcAft>
              <a:buSzPts val="1067"/>
              <a:buNone/>
              <a:defRPr b="1" sz="1067"/>
            </a:lvl4pPr>
            <a:lvl5pPr indent="-228600" lvl="4" marL="2286000" algn="l">
              <a:spcBef>
                <a:spcPts val="213"/>
              </a:spcBef>
              <a:spcAft>
                <a:spcPts val="0"/>
              </a:spcAft>
              <a:buSzPts val="1067"/>
              <a:buNone/>
              <a:defRPr b="1" sz="1067"/>
            </a:lvl5pPr>
            <a:lvl6pPr indent="-228600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6pPr>
            <a:lvl7pPr indent="-228600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7pPr>
            <a:lvl8pPr indent="-228600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8pPr>
            <a:lvl9pPr indent="-228600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9pPr>
          </a:lstStyle>
          <a:p/>
        </p:txBody>
      </p:sp>
      <p:sp>
        <p:nvSpPr>
          <p:cNvPr id="68" name="Google Shape;68;p30"/>
          <p:cNvSpPr txBox="1"/>
          <p:nvPr>
            <p:ph idx="4" type="body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13245" lvl="1" marL="914400" algn="l">
              <a:spcBef>
                <a:spcPts val="267"/>
              </a:spcBef>
              <a:spcAft>
                <a:spcPts val="0"/>
              </a:spcAft>
              <a:buSzPts val="1333"/>
              <a:buChar char="▪"/>
              <a:defRPr sz="1333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296354" lvl="3" marL="1828800" algn="l">
              <a:spcBef>
                <a:spcPts val="213"/>
              </a:spcBef>
              <a:spcAft>
                <a:spcPts val="0"/>
              </a:spcAft>
              <a:buSzPts val="1067"/>
              <a:buChar char="▪"/>
              <a:defRPr sz="1067"/>
            </a:lvl4pPr>
            <a:lvl5pPr indent="-296354" lvl="4" marL="2286000" algn="l">
              <a:spcBef>
                <a:spcPts val="213"/>
              </a:spcBef>
              <a:spcAft>
                <a:spcPts val="0"/>
              </a:spcAft>
              <a:buSzPts val="1067"/>
              <a:buChar char="▪"/>
              <a:defRPr sz="1067"/>
            </a:lvl5pPr>
            <a:lvl6pPr indent="-296354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indent="-296354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indent="-296354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indent="-296354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1219199" y="186816"/>
            <a:ext cx="107421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>
            <a:off x="1219199" y="186816"/>
            <a:ext cx="107421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1333"/>
              <a:buFont typeface="Arial"/>
              <a:buNone/>
              <a:defRPr b="1" sz="13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4045" lvl="0" marL="457200" algn="l"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1pPr>
            <a:lvl2pPr indent="-347154" lvl="1" marL="914400" algn="l">
              <a:spcBef>
                <a:spcPts val="373"/>
              </a:spcBef>
              <a:spcAft>
                <a:spcPts val="0"/>
              </a:spcAft>
              <a:buSzPts val="1867"/>
              <a:buChar char="▪"/>
              <a:defRPr sz="1867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3245" lvl="3" marL="1828800" algn="l">
              <a:spcBef>
                <a:spcPts val="267"/>
              </a:spcBef>
              <a:spcAft>
                <a:spcPts val="0"/>
              </a:spcAft>
              <a:buSzPts val="1333"/>
              <a:buChar char="▪"/>
              <a:defRPr sz="1333"/>
            </a:lvl4pPr>
            <a:lvl5pPr indent="-313245" lvl="4" marL="2286000" algn="l">
              <a:spcBef>
                <a:spcPts val="267"/>
              </a:spcBef>
              <a:spcAft>
                <a:spcPts val="0"/>
              </a:spcAft>
              <a:buSzPts val="1333"/>
              <a:buChar char="▪"/>
              <a:defRPr sz="1333"/>
            </a:lvl5pPr>
            <a:lvl6pPr indent="-313245" lvl="5" marL="27432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indent="-313245" lvl="6" marL="3200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indent="-313245" lvl="7" marL="3657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indent="-313245" lvl="8" marL="41148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/>
        </p:txBody>
      </p:sp>
      <p:sp>
        <p:nvSpPr>
          <p:cNvPr id="79" name="Google Shape;79;p33"/>
          <p:cNvSpPr txBox="1"/>
          <p:nvPr>
            <p:ph idx="2" type="body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87"/>
              </a:spcBef>
              <a:spcAft>
                <a:spcPts val="0"/>
              </a:spcAft>
              <a:buSzPts val="933"/>
              <a:buNone/>
              <a:defRPr sz="933"/>
            </a:lvl1pPr>
            <a:lvl2pPr indent="-228600" lvl="1" marL="9144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2pPr>
            <a:lvl3pPr indent="-228600" lvl="2" marL="1371600" algn="l">
              <a:spcBef>
                <a:spcPts val="133"/>
              </a:spcBef>
              <a:spcAft>
                <a:spcPts val="0"/>
              </a:spcAft>
              <a:buSzPts val="667"/>
              <a:buNone/>
              <a:defRPr sz="667"/>
            </a:lvl3pPr>
            <a:lvl4pPr indent="-228600" lvl="3" marL="1828800" algn="l">
              <a:spcBef>
                <a:spcPts val="120"/>
              </a:spcBef>
              <a:spcAft>
                <a:spcPts val="0"/>
              </a:spcAft>
              <a:buSzPts val="600"/>
              <a:buNone/>
              <a:defRPr sz="600"/>
            </a:lvl4pPr>
            <a:lvl5pPr indent="-228600" lvl="4" marL="2286000" algn="l">
              <a:spcBef>
                <a:spcPts val="120"/>
              </a:spcBef>
              <a:spcAft>
                <a:spcPts val="0"/>
              </a:spcAft>
              <a:buSzPts val="600"/>
              <a:buNone/>
              <a:defRPr sz="600"/>
            </a:lvl5pPr>
            <a:lvl6pPr indent="-228600" lvl="5" marL="27432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80" name="Google Shape;80;p33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3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THANK YOU">
  <p:cSld name="END THANK YO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 txBox="1"/>
          <p:nvPr>
            <p:ph idx="12" type="sldNum"/>
          </p:nvPr>
        </p:nvSpPr>
        <p:spPr>
          <a:xfrm>
            <a:off x="304800" y="6614584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34"/>
          <p:cNvSpPr txBox="1"/>
          <p:nvPr/>
        </p:nvSpPr>
        <p:spPr>
          <a:xfrm>
            <a:off x="5943600" y="2659618"/>
            <a:ext cx="5138869" cy="1344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3B73"/>
                </a:solidFill>
                <a:latin typeface="Arial"/>
                <a:ea typeface="Arial"/>
                <a:cs typeface="Arial"/>
                <a:sym typeface="Arial"/>
              </a:rPr>
              <a:t>To learn more visit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34">
                <a:solidFill>
                  <a:srgbClr val="003B73"/>
                </a:solidFill>
                <a:latin typeface="Arial"/>
                <a:ea typeface="Arial"/>
                <a:cs typeface="Arial"/>
                <a:sym typeface="Arial"/>
              </a:rPr>
              <a:t>us.SIOS.com</a:t>
            </a:r>
            <a:endParaRPr/>
          </a:p>
        </p:txBody>
      </p:sp>
      <p:sp>
        <p:nvSpPr>
          <p:cNvPr id="86" name="Google Shape;86;p34"/>
          <p:cNvSpPr/>
          <p:nvPr/>
        </p:nvSpPr>
        <p:spPr>
          <a:xfrm rot="5400000">
            <a:off x="328486" y="762226"/>
            <a:ext cx="4481897" cy="5138869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4"/>
          <p:cNvSpPr/>
          <p:nvPr/>
        </p:nvSpPr>
        <p:spPr>
          <a:xfrm>
            <a:off x="0" y="0"/>
            <a:ext cx="1016000" cy="9372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eft text right">
  <p:cSld name="Picture Left text righ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304800" y="6614584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0"/>
          <p:cNvSpPr/>
          <p:nvPr>
            <p:ph idx="2" type="pic"/>
          </p:nvPr>
        </p:nvSpPr>
        <p:spPr>
          <a:xfrm>
            <a:off x="0" y="1143000"/>
            <a:ext cx="51816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0"/>
          <p:cNvSpPr txBox="1"/>
          <p:nvPr>
            <p:ph idx="1" type="body"/>
          </p:nvPr>
        </p:nvSpPr>
        <p:spPr>
          <a:xfrm>
            <a:off x="6908800" y="1244600"/>
            <a:ext cx="421249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880"/>
              </a:spcBef>
              <a:spcAft>
                <a:spcPts val="0"/>
              </a:spcAft>
              <a:buSzPts val="4400"/>
              <a:buNone/>
              <a:defRPr b="1" sz="44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3" type="body"/>
          </p:nvPr>
        </p:nvSpPr>
        <p:spPr>
          <a:xfrm>
            <a:off x="6955692" y="2971800"/>
            <a:ext cx="4165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954" lvl="0" marL="457200" algn="l">
              <a:spcBef>
                <a:spcPts val="533"/>
              </a:spcBef>
              <a:spcAft>
                <a:spcPts val="0"/>
              </a:spcAft>
              <a:buSzPts val="2667"/>
              <a:buChar char="▪"/>
              <a:defRPr sz="2667">
                <a:solidFill>
                  <a:srgbClr val="233796"/>
                </a:solidFill>
              </a:defRPr>
            </a:lvl1pPr>
            <a:lvl2pPr indent="-347154" lvl="1" marL="914400" algn="l">
              <a:spcBef>
                <a:spcPts val="373"/>
              </a:spcBef>
              <a:spcAft>
                <a:spcPts val="0"/>
              </a:spcAft>
              <a:buSzPts val="1867"/>
              <a:buChar char="▪"/>
              <a:defRPr>
                <a:solidFill>
                  <a:srgbClr val="233796"/>
                </a:solidFill>
              </a:defRPr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>
                <a:solidFill>
                  <a:srgbClr val="233796"/>
                </a:solidFill>
              </a:defRPr>
            </a:lvl3pPr>
            <a:lvl4pPr indent="-313245" lvl="3" marL="1828800" algn="l">
              <a:spcBef>
                <a:spcPts val="267"/>
              </a:spcBef>
              <a:spcAft>
                <a:spcPts val="0"/>
              </a:spcAft>
              <a:buSzPts val="1333"/>
              <a:buChar char="▪"/>
              <a:defRPr>
                <a:solidFill>
                  <a:srgbClr val="233796"/>
                </a:solidFill>
              </a:defRPr>
            </a:lvl4pPr>
            <a:lvl5pPr indent="-313245" lvl="4" marL="2286000" algn="l">
              <a:spcBef>
                <a:spcPts val="267"/>
              </a:spcBef>
              <a:spcAft>
                <a:spcPts val="0"/>
              </a:spcAft>
              <a:buSzPts val="1333"/>
              <a:buChar char="▪"/>
              <a:defRPr>
                <a:solidFill>
                  <a:srgbClr val="233796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O Title and Content">
  <p:cSld name="FIO 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1219199" y="186816"/>
            <a:ext cx="107421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1678933" y="1221830"/>
            <a:ext cx="9915659" cy="2101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13245" lvl="3" marL="1828800" algn="l">
              <a:spcBef>
                <a:spcPts val="267"/>
              </a:spcBef>
              <a:spcAft>
                <a:spcPts val="0"/>
              </a:spcAft>
              <a:buSzPts val="1333"/>
              <a:buChar char="▪"/>
              <a:defRPr/>
            </a:lvl4pPr>
            <a:lvl5pPr indent="-313245" lvl="4" marL="2286000" algn="l">
              <a:spcBef>
                <a:spcPts val="267"/>
              </a:spcBef>
              <a:spcAft>
                <a:spcPts val="0"/>
              </a:spcAft>
              <a:buSzPts val="1333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Headline, subhead no bullets">
  <p:cSld name="2_Headline, subhead no 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idx="1" type="body"/>
          </p:nvPr>
        </p:nvSpPr>
        <p:spPr>
          <a:xfrm>
            <a:off x="829735" y="1303083"/>
            <a:ext cx="10524067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27"/>
              </a:spcBef>
              <a:spcAft>
                <a:spcPts val="0"/>
              </a:spcAft>
              <a:buSzPts val="2133"/>
              <a:buNone/>
              <a:defRPr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1219199" y="186816"/>
            <a:ext cx="107421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154" lvl="0" marL="457200" algn="l">
              <a:spcBef>
                <a:spcPts val="373"/>
              </a:spcBef>
              <a:spcAft>
                <a:spcPts val="0"/>
              </a:spcAft>
              <a:buSzPts val="1867"/>
              <a:buChar char="▪"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SzPts val="1600"/>
              <a:buFont typeface="Courier New"/>
              <a:buChar char="o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3245" lvl="2" marL="1371600" algn="l">
              <a:spcBef>
                <a:spcPts val="267"/>
              </a:spcBef>
              <a:spcAft>
                <a:spcPts val="0"/>
              </a:spcAft>
              <a:buSzPts val="1333"/>
              <a:buFont typeface="Courier New"/>
              <a:buChar char="o"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2" name="Google Shape;32;p23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ank">
  <p:cSld name="Title 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type="title"/>
          </p:nvPr>
        </p:nvSpPr>
        <p:spPr>
          <a:xfrm>
            <a:off x="1219200" y="279400"/>
            <a:ext cx="929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1219199" y="186816"/>
            <a:ext cx="107421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D THANK YOU">
  <p:cSld name="1_END THANK YOU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304800" y="6614584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6"/>
          <p:cNvSpPr txBox="1"/>
          <p:nvPr/>
        </p:nvSpPr>
        <p:spPr>
          <a:xfrm>
            <a:off x="5943600" y="2659618"/>
            <a:ext cx="5138869" cy="1344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To learn more visit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34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us.SIOS.com</a:t>
            </a:r>
            <a:endParaRPr/>
          </a:p>
        </p:txBody>
      </p:sp>
      <p:sp>
        <p:nvSpPr>
          <p:cNvPr id="42" name="Google Shape;42;p26"/>
          <p:cNvSpPr/>
          <p:nvPr/>
        </p:nvSpPr>
        <p:spPr>
          <a:xfrm rot="5400000">
            <a:off x="328486" y="803017"/>
            <a:ext cx="4481897" cy="5138869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6604000" y="4292600"/>
            <a:ext cx="396240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27"/>
              </a:spcBef>
              <a:spcAft>
                <a:spcPts val="0"/>
              </a:spcAft>
              <a:buSzPts val="2133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/>
          <p:nvPr/>
        </p:nvSpPr>
        <p:spPr>
          <a:xfrm>
            <a:off x="0" y="0"/>
            <a:ext cx="914400" cy="939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" type="subTitle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7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7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7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1219199" y="186816"/>
            <a:ext cx="107421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374921" y="132715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4045" lvl="0" marL="457200" marR="0" rtl="0" algn="l">
              <a:spcBef>
                <a:spcPts val="427"/>
              </a:spcBef>
              <a:spcAft>
                <a:spcPts val="0"/>
              </a:spcAft>
              <a:buClr>
                <a:srgbClr val="59AFE1"/>
              </a:buClr>
              <a:buSzPts val="2133"/>
              <a:buFont typeface="Noto Sans Symbols"/>
              <a:buChar char="▪"/>
              <a:defRPr b="1" i="0" sz="2133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7154" lvl="1" marL="914400" marR="0" rtl="0" algn="l">
              <a:spcBef>
                <a:spcPts val="373"/>
              </a:spcBef>
              <a:spcAft>
                <a:spcPts val="0"/>
              </a:spcAft>
              <a:buClr>
                <a:srgbClr val="59AFE1"/>
              </a:buClr>
              <a:buSzPts val="1867"/>
              <a:buFont typeface="Noto Sans Symbols"/>
              <a:buChar char="▪"/>
              <a:defRPr b="1" i="0" sz="1867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59AFE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3245" lvl="3" marL="1828800" marR="0" rtl="0" algn="l">
              <a:spcBef>
                <a:spcPts val="267"/>
              </a:spcBef>
              <a:spcAft>
                <a:spcPts val="0"/>
              </a:spcAft>
              <a:buClr>
                <a:srgbClr val="59AFE1"/>
              </a:buClr>
              <a:buSzPts val="1333"/>
              <a:buFont typeface="Noto Sans Symbols"/>
              <a:buChar char="▪"/>
              <a:defRPr b="0" i="0" sz="1333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3245" lvl="4" marL="2286000" marR="0" rtl="0" algn="l">
              <a:spcBef>
                <a:spcPts val="267"/>
              </a:spcBef>
              <a:spcAft>
                <a:spcPts val="0"/>
              </a:spcAft>
              <a:buClr>
                <a:srgbClr val="59AFE1"/>
              </a:buClr>
              <a:buSzPts val="1333"/>
              <a:buFont typeface="Noto Sans Symbols"/>
              <a:buChar char="▪"/>
              <a:defRPr b="0" i="0" sz="1333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3245" lvl="5" marL="27432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/>
          <p:nvPr/>
        </p:nvSpPr>
        <p:spPr>
          <a:xfrm>
            <a:off x="0" y="6608725"/>
            <a:ext cx="12192000" cy="274675"/>
          </a:xfrm>
          <a:prstGeom prst="rect">
            <a:avLst/>
          </a:prstGeom>
          <a:solidFill>
            <a:srgbClr val="001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/>
          <p:nvPr/>
        </p:nvSpPr>
        <p:spPr>
          <a:xfrm>
            <a:off x="8432800" y="6647934"/>
            <a:ext cx="352851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202</a:t>
            </a:r>
            <a:r>
              <a:rPr lang="en-US" sz="800">
                <a:solidFill>
                  <a:schemeClr val="lt1"/>
                </a:solidFill>
              </a:rPr>
              <a:t>4</a:t>
            </a: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SIOS Technology Corp. All rights reserved.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14" name="Google Shape;14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31725" y="106325"/>
            <a:ext cx="731875" cy="73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" id="15" name="Google Shape;15;p1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397407" y="5742517"/>
            <a:ext cx="974193" cy="727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" id="16" name="Google Shape;16;p1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 rot="10800000">
            <a:off x="10856879" y="167217"/>
            <a:ext cx="974193" cy="7271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jp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image" Target="../media/image39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45.png"/><Relationship Id="rId9" Type="http://schemas.openxmlformats.org/officeDocument/2006/relationships/image" Target="../media/image37.png"/><Relationship Id="rId5" Type="http://schemas.openxmlformats.org/officeDocument/2006/relationships/image" Target="../media/image30.png"/><Relationship Id="rId6" Type="http://schemas.openxmlformats.org/officeDocument/2006/relationships/image" Target="../media/image44.jpg"/><Relationship Id="rId7" Type="http://schemas.openxmlformats.org/officeDocument/2006/relationships/image" Target="../media/image36.png"/><Relationship Id="rId8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54.png"/><Relationship Id="rId6" Type="http://schemas.openxmlformats.org/officeDocument/2006/relationships/image" Target="../media/image38.png"/><Relationship Id="rId7" Type="http://schemas.openxmlformats.org/officeDocument/2006/relationships/image" Target="../media/image42.png"/><Relationship Id="rId8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5.jp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5.jpg"/><Relationship Id="rId5" Type="http://schemas.openxmlformats.org/officeDocument/2006/relationships/image" Target="../media/image7.png"/><Relationship Id="rId6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5.jpg"/><Relationship Id="rId5" Type="http://schemas.openxmlformats.org/officeDocument/2006/relationships/image" Target="../media/image7.png"/><Relationship Id="rId6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25.jpg"/><Relationship Id="rId5" Type="http://schemas.openxmlformats.org/officeDocument/2006/relationships/image" Target="../media/image7.png"/><Relationship Id="rId6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20.jpg"/><Relationship Id="rId5" Type="http://schemas.openxmlformats.org/officeDocument/2006/relationships/image" Target="../media/image7.png"/><Relationship Id="rId6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7027" r="22704" t="0"/>
          <a:stretch/>
        </p:blipFill>
        <p:spPr>
          <a:xfrm>
            <a:off x="0" y="-76200"/>
            <a:ext cx="12192000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8520969" y="6551216"/>
            <a:ext cx="3467831" cy="23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202</a:t>
            </a:r>
            <a:r>
              <a:rPr lang="en-US" sz="933">
                <a:solidFill>
                  <a:schemeClr val="lt1"/>
                </a:solidFill>
              </a:rPr>
              <a:t>4</a:t>
            </a:r>
            <a:r>
              <a:rPr b="0" i="0" lang="en-US" sz="9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SIOS Technology Corp. All rights reserved.</a:t>
            </a:r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icon&#10;&#10;Description automatically generated"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424" y="203200"/>
            <a:ext cx="1407177" cy="1407177"/>
          </a:xfrm>
          <a:prstGeom prst="rect">
            <a:avLst/>
          </a:prstGeom>
          <a:noFill/>
          <a:ln>
            <a:noFill/>
          </a:ln>
          <a:effectLst>
            <a:outerShdw blurRad="126889" sx="105000" rotWithShape="0" algn="tl" dir="2700000" dist="38100" sy="105000">
              <a:srgbClr val="000000">
                <a:alpha val="29803"/>
              </a:srgbClr>
            </a:outerShdw>
          </a:effectLst>
        </p:spPr>
      </p:pic>
      <p:grpSp>
        <p:nvGrpSpPr>
          <p:cNvPr id="95" name="Google Shape;95;p1"/>
          <p:cNvGrpSpPr/>
          <p:nvPr/>
        </p:nvGrpSpPr>
        <p:grpSpPr>
          <a:xfrm>
            <a:off x="355600" y="2184400"/>
            <a:ext cx="11328400" cy="2908987"/>
            <a:chOff x="685800" y="3238500"/>
            <a:chExt cx="16992600" cy="4363480"/>
          </a:xfrm>
        </p:grpSpPr>
        <p:sp>
          <p:nvSpPr>
            <p:cNvPr id="96" name="Google Shape;96;p1"/>
            <p:cNvSpPr txBox="1"/>
            <p:nvPr/>
          </p:nvSpPr>
          <p:spPr>
            <a:xfrm>
              <a:off x="1752600" y="3238500"/>
              <a:ext cx="14859000" cy="27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lt1"/>
                  </a:solidFill>
                </a:rPr>
                <a:t>SIOS DataKeeper Cluster Edition</a:t>
              </a:r>
              <a:endParaRPr sz="6000">
                <a:solidFill>
                  <a:schemeClr val="lt1"/>
                </a:solidFill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685800" y="6601480"/>
              <a:ext cx="16992600" cy="1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Date</a:t>
              </a: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867">
                  <a:solidFill>
                    <a:schemeClr val="lt1"/>
                  </a:solidFill>
                </a:rPr>
                <a:t>Presenter Name</a:t>
              </a:r>
              <a:endParaRPr sz="1867">
                <a:solidFill>
                  <a:schemeClr val="lt1"/>
                </a:solidFill>
              </a:endParaRPr>
            </a:p>
          </p:txBody>
        </p:sp>
      </p:grpSp>
      <p:pic>
        <p:nvPicPr>
          <p:cNvPr descr="Shape&#10;&#10;Description automatically generated" id="98" name="Google Shape;98;p1"/>
          <p:cNvPicPr preferRelativeResize="0"/>
          <p:nvPr/>
        </p:nvPicPr>
        <p:blipFill rotWithShape="1">
          <a:blip r:embed="rId5">
            <a:alphaModFix amt="35000"/>
          </a:blip>
          <a:srcRect b="0" l="0" r="0" t="0"/>
          <a:stretch/>
        </p:blipFill>
        <p:spPr>
          <a:xfrm>
            <a:off x="863600" y="5479382"/>
            <a:ext cx="1462385" cy="1091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" id="99" name="Google Shape;99;p1"/>
          <p:cNvPicPr preferRelativeResize="0"/>
          <p:nvPr/>
        </p:nvPicPr>
        <p:blipFill rotWithShape="1">
          <a:blip r:embed="rId5">
            <a:alphaModFix amt="35000"/>
          </a:blip>
          <a:srcRect b="0" l="0" r="0" t="0"/>
          <a:stretch/>
        </p:blipFill>
        <p:spPr>
          <a:xfrm rot="10800000">
            <a:off x="10058400" y="406400"/>
            <a:ext cx="1462385" cy="109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" name="Google Shape;290;p10"/>
          <p:cNvGraphicFramePr/>
          <p:nvPr/>
        </p:nvGraphicFramePr>
        <p:xfrm>
          <a:off x="1164791" y="11578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{9EFC47F1-9E14-40E3-A6BD-935C28983529}</a:tableStyleId>
              </a:tblPr>
              <a:tblGrid>
                <a:gridCol w="5831725"/>
                <a:gridCol w="1526000"/>
                <a:gridCol w="2012975"/>
              </a:tblGrid>
              <a:tr h="981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50" marB="60950" marR="146275" marL="146275">
                    <a:solidFill>
                      <a:srgbClr val="001E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AlwaysOn</a:t>
                      </a: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Availability Groups</a:t>
                      </a:r>
                      <a:endParaRPr/>
                    </a:p>
                  </a:txBody>
                  <a:tcPr marT="60950" marB="60950" marR="146275" marL="146275" anchor="ctr">
                    <a:solidFill>
                      <a:srgbClr val="001E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SIOS</a:t>
                      </a: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SANLess </a:t>
                      </a:r>
                      <a:b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Cluster</a:t>
                      </a:r>
                      <a:endParaRPr/>
                    </a:p>
                  </a:txBody>
                  <a:tcPr marT="60950" marB="60950" marR="146275" marL="146275" anchor="ctr">
                    <a:solidFill>
                      <a:srgbClr val="001E79"/>
                    </a:solidFill>
                  </a:tcPr>
                </a:tc>
              </a:tr>
              <a:tr h="46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1E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SQL Standard Edition*</a:t>
                      </a:r>
                      <a:endParaRPr b="1" sz="1800">
                        <a:solidFill>
                          <a:srgbClr val="001E7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</a:tr>
              <a:tr h="46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1E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Distributed</a:t>
                      </a:r>
                      <a:r>
                        <a:rPr lang="en-US" sz="1800">
                          <a:solidFill>
                            <a:srgbClr val="001E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Transactions**</a:t>
                      </a:r>
                      <a:endParaRPr b="1" sz="1800">
                        <a:solidFill>
                          <a:srgbClr val="001E7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</a:tr>
              <a:tr h="46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1E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Unlimited Databases</a:t>
                      </a:r>
                      <a:endParaRPr b="1" sz="1800">
                        <a:solidFill>
                          <a:srgbClr val="001E7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</a:tr>
              <a:tr h="46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79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1E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Protects System Databases (Master, MSDB, etc)</a:t>
                      </a:r>
                      <a:endParaRPr b="1" sz="1800">
                        <a:solidFill>
                          <a:srgbClr val="001E7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</a:tr>
              <a:tr h="46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1E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Eases Database Administration</a:t>
                      </a:r>
                      <a:endParaRPr b="1" sz="1800">
                        <a:solidFill>
                          <a:srgbClr val="001E7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</a:tr>
              <a:tr h="46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1E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more than 2-nodes in failover configuration***</a:t>
                      </a:r>
                      <a:endParaRPr b="1" sz="1800">
                        <a:solidFill>
                          <a:srgbClr val="001E7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</a:tr>
              <a:tr h="46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1E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Replicates Data other than SQL</a:t>
                      </a:r>
                      <a:endParaRPr b="1" sz="1800">
                        <a:solidFill>
                          <a:srgbClr val="001E7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1B43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50" marB="60950" marR="146275" marL="146275" anchor="ctr"/>
                </a:tc>
              </a:tr>
            </a:tbl>
          </a:graphicData>
        </a:graphic>
      </p:graphicFrame>
      <p:sp>
        <p:nvSpPr>
          <p:cNvPr id="291" name="Google Shape;291;p10"/>
          <p:cNvSpPr txBox="1"/>
          <p:nvPr>
            <p:ph idx="4294967295" type="title"/>
          </p:nvPr>
        </p:nvSpPr>
        <p:spPr>
          <a:xfrm>
            <a:off x="1181818" y="0"/>
            <a:ext cx="112154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3600"/>
              <a:buFont typeface="Arial"/>
              <a:buNone/>
            </a:pPr>
            <a:r>
              <a:rPr lang="en-US" sz="3600"/>
              <a:t>SANLess Cluster vs. Availability Groups</a:t>
            </a:r>
            <a:endParaRPr/>
          </a:p>
        </p:txBody>
      </p:sp>
      <p:sp>
        <p:nvSpPr>
          <p:cNvPr id="292" name="Google Shape;292;p10"/>
          <p:cNvSpPr txBox="1"/>
          <p:nvPr/>
        </p:nvSpPr>
        <p:spPr>
          <a:xfrm>
            <a:off x="1656276" y="5551760"/>
            <a:ext cx="5854574" cy="707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SQL 2016 introduced Basic Availability Groups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SQL 2016 has limited support for DTC. SQL 2017 supports DTC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 SQL 2016/2017 support 3-node failover</a:t>
            </a:r>
            <a:endParaRPr/>
          </a:p>
        </p:txBody>
      </p:sp>
      <p:grpSp>
        <p:nvGrpSpPr>
          <p:cNvPr id="293" name="Google Shape;293;p10"/>
          <p:cNvGrpSpPr/>
          <p:nvPr/>
        </p:nvGrpSpPr>
        <p:grpSpPr>
          <a:xfrm>
            <a:off x="7388187" y="2260802"/>
            <a:ext cx="2454074" cy="3059165"/>
            <a:chOff x="7388187" y="2390009"/>
            <a:chExt cx="2454074" cy="3059165"/>
          </a:xfrm>
        </p:grpSpPr>
        <p:sp>
          <p:nvSpPr>
            <p:cNvPr id="294" name="Google Shape;294;p10"/>
            <p:cNvSpPr/>
            <p:nvPr/>
          </p:nvSpPr>
          <p:spPr>
            <a:xfrm>
              <a:off x="9596934" y="2396799"/>
              <a:ext cx="245327" cy="245327"/>
            </a:xfrm>
            <a:prstGeom prst="ellipse">
              <a:avLst/>
            </a:prstGeom>
            <a:solidFill>
              <a:srgbClr val="001E79"/>
            </a:solidFill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9596934" y="2865074"/>
              <a:ext cx="245327" cy="245327"/>
            </a:xfrm>
            <a:prstGeom prst="ellipse">
              <a:avLst/>
            </a:prstGeom>
            <a:solidFill>
              <a:srgbClr val="001E79"/>
            </a:solidFill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9596934" y="3325753"/>
              <a:ext cx="245327" cy="245327"/>
            </a:xfrm>
            <a:prstGeom prst="ellipse">
              <a:avLst/>
            </a:prstGeom>
            <a:solidFill>
              <a:srgbClr val="001E79"/>
            </a:solidFill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9596934" y="3807371"/>
              <a:ext cx="245327" cy="245327"/>
            </a:xfrm>
            <a:prstGeom prst="ellipse">
              <a:avLst/>
            </a:prstGeom>
            <a:solidFill>
              <a:srgbClr val="001E79"/>
            </a:solidFill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596934" y="4249548"/>
              <a:ext cx="245327" cy="245327"/>
            </a:xfrm>
            <a:prstGeom prst="ellipse">
              <a:avLst/>
            </a:prstGeom>
            <a:solidFill>
              <a:srgbClr val="001E79"/>
            </a:solidFill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9596934" y="4695794"/>
              <a:ext cx="245327" cy="245327"/>
            </a:xfrm>
            <a:prstGeom prst="ellipse">
              <a:avLst/>
            </a:prstGeom>
            <a:solidFill>
              <a:srgbClr val="001E79"/>
            </a:solidFill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9596934" y="5203847"/>
              <a:ext cx="245327" cy="245327"/>
            </a:xfrm>
            <a:prstGeom prst="ellipse">
              <a:avLst/>
            </a:prstGeom>
            <a:solidFill>
              <a:srgbClr val="001E79"/>
            </a:solidFill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8136673" y="2396799"/>
              <a:ext cx="245327" cy="245327"/>
            </a:xfrm>
            <a:prstGeom prst="ellipse">
              <a:avLst/>
            </a:prstGeom>
            <a:noFill/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8136673" y="2865074"/>
              <a:ext cx="245327" cy="245327"/>
            </a:xfrm>
            <a:prstGeom prst="ellipse">
              <a:avLst/>
            </a:prstGeom>
            <a:noFill/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8136673" y="3325753"/>
              <a:ext cx="245327" cy="245327"/>
            </a:xfrm>
            <a:prstGeom prst="ellipse">
              <a:avLst/>
            </a:prstGeom>
            <a:noFill/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8136673" y="3807371"/>
              <a:ext cx="245327" cy="245327"/>
            </a:xfrm>
            <a:prstGeom prst="ellipse">
              <a:avLst/>
            </a:prstGeom>
            <a:noFill/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8136673" y="4249548"/>
              <a:ext cx="245327" cy="245327"/>
            </a:xfrm>
            <a:prstGeom prst="ellipse">
              <a:avLst/>
            </a:prstGeom>
            <a:noFill/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8136673" y="4695794"/>
              <a:ext cx="245327" cy="245327"/>
            </a:xfrm>
            <a:prstGeom prst="ellipse">
              <a:avLst/>
            </a:prstGeom>
            <a:noFill/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8136673" y="5203847"/>
              <a:ext cx="245327" cy="245327"/>
            </a:xfrm>
            <a:prstGeom prst="ellipse">
              <a:avLst/>
            </a:prstGeom>
            <a:noFill/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7388187" y="2865074"/>
              <a:ext cx="245327" cy="245327"/>
            </a:xfrm>
            <a:prstGeom prst="ellipse">
              <a:avLst/>
            </a:prstGeom>
            <a:solidFill>
              <a:srgbClr val="001E79"/>
            </a:solidFill>
            <a:ln cap="flat" cmpd="sng" w="2540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9" name="Google Shape;309;p10"/>
            <p:cNvGrpSpPr/>
            <p:nvPr/>
          </p:nvGrpSpPr>
          <p:grpSpPr>
            <a:xfrm>
              <a:off x="7744980" y="2858284"/>
              <a:ext cx="252711" cy="253156"/>
              <a:chOff x="7478036" y="3744367"/>
              <a:chExt cx="252711" cy="253156"/>
            </a:xfrm>
          </p:grpSpPr>
          <p:sp>
            <p:nvSpPr>
              <p:cNvPr id="310" name="Google Shape;310;p10"/>
              <p:cNvSpPr/>
              <p:nvPr/>
            </p:nvSpPr>
            <p:spPr>
              <a:xfrm>
                <a:off x="7485420" y="3752196"/>
                <a:ext cx="245327" cy="245327"/>
              </a:xfrm>
              <a:prstGeom prst="ellipse">
                <a:avLst/>
              </a:prstGeom>
              <a:solidFill>
                <a:srgbClr val="001E79"/>
              </a:solidFill>
              <a:ln cap="flat" cmpd="sng" w="25400">
                <a:solidFill>
                  <a:srgbClr val="2337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0"/>
              <p:cNvSpPr/>
              <p:nvPr/>
            </p:nvSpPr>
            <p:spPr>
              <a:xfrm>
                <a:off x="7478036" y="3744367"/>
                <a:ext cx="246888" cy="246888"/>
              </a:xfrm>
              <a:prstGeom prst="pie">
                <a:avLst>
                  <a:gd fmla="val 0" name="adj1"/>
                  <a:gd fmla="val 16200000" name="adj2"/>
                </a:avLst>
              </a:prstGeom>
              <a:solidFill>
                <a:srgbClr val="E9EDF4"/>
              </a:solidFill>
              <a:ln cap="flat" cmpd="sng" w="9525">
                <a:solidFill>
                  <a:srgbClr val="2337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" name="Google Shape;312;p10"/>
            <p:cNvGrpSpPr/>
            <p:nvPr/>
          </p:nvGrpSpPr>
          <p:grpSpPr>
            <a:xfrm>
              <a:off x="7744980" y="2390009"/>
              <a:ext cx="252711" cy="253156"/>
              <a:chOff x="7478036" y="3744367"/>
              <a:chExt cx="252711" cy="253156"/>
            </a:xfrm>
          </p:grpSpPr>
          <p:sp>
            <p:nvSpPr>
              <p:cNvPr id="313" name="Google Shape;313;p10"/>
              <p:cNvSpPr/>
              <p:nvPr/>
            </p:nvSpPr>
            <p:spPr>
              <a:xfrm>
                <a:off x="7485420" y="3752196"/>
                <a:ext cx="245327" cy="245327"/>
              </a:xfrm>
              <a:prstGeom prst="ellipse">
                <a:avLst/>
              </a:prstGeom>
              <a:solidFill>
                <a:srgbClr val="001E79"/>
              </a:solidFill>
              <a:ln cap="flat" cmpd="sng" w="25400">
                <a:solidFill>
                  <a:srgbClr val="2337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7478036" y="3744367"/>
                <a:ext cx="246888" cy="246888"/>
              </a:xfrm>
              <a:prstGeom prst="pie">
                <a:avLst>
                  <a:gd fmla="val 0" name="adj1"/>
                  <a:gd fmla="val 16200000" name="adj2"/>
                </a:avLst>
              </a:prstGeom>
              <a:solidFill>
                <a:srgbClr val="E9EDF4"/>
              </a:solidFill>
              <a:ln cap="flat" cmpd="sng" w="9525">
                <a:solidFill>
                  <a:srgbClr val="2337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10"/>
            <p:cNvGrpSpPr/>
            <p:nvPr/>
          </p:nvGrpSpPr>
          <p:grpSpPr>
            <a:xfrm>
              <a:off x="7691020" y="4679834"/>
              <a:ext cx="349128" cy="277246"/>
              <a:chOff x="7674164" y="4957490"/>
              <a:chExt cx="349128" cy="277246"/>
            </a:xfrm>
          </p:grpSpPr>
          <p:sp>
            <p:nvSpPr>
              <p:cNvPr id="316" name="Google Shape;316;p10"/>
              <p:cNvSpPr/>
              <p:nvPr/>
            </p:nvSpPr>
            <p:spPr>
              <a:xfrm rot="-10534466">
                <a:off x="7683413" y="4969870"/>
                <a:ext cx="330631" cy="252486"/>
              </a:xfrm>
              <a:prstGeom prst="chord">
                <a:avLst>
                  <a:gd fmla="val 6854837" name="adj1"/>
                  <a:gd fmla="val 14244611" name="adj2"/>
                </a:avLst>
              </a:prstGeom>
              <a:solidFill>
                <a:srgbClr val="001E79"/>
              </a:solidFill>
              <a:ln cap="flat" cmpd="sng" w="25400">
                <a:solidFill>
                  <a:srgbClr val="2337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7768455" y="4972381"/>
                <a:ext cx="245327" cy="245327"/>
              </a:xfrm>
              <a:prstGeom prst="ellipse">
                <a:avLst/>
              </a:prstGeom>
              <a:noFill/>
              <a:ln cap="flat" cmpd="sng" w="25400">
                <a:solidFill>
                  <a:srgbClr val="2337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"/>
          <p:cNvSpPr txBox="1"/>
          <p:nvPr>
            <p:ph type="title"/>
          </p:nvPr>
        </p:nvSpPr>
        <p:spPr>
          <a:xfrm>
            <a:off x="1219199" y="186816"/>
            <a:ext cx="107421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4000"/>
              <a:buFont typeface="Arial"/>
              <a:buNone/>
            </a:pPr>
            <a:r>
              <a:rPr lang="en-US" sz="4000"/>
              <a:t>SIOS Saves Licensing Costs</a:t>
            </a:r>
            <a:endParaRPr sz="4000"/>
          </a:p>
        </p:txBody>
      </p:sp>
      <p:graphicFrame>
        <p:nvGraphicFramePr>
          <p:cNvPr id="323" name="Google Shape;323;p11"/>
          <p:cNvGraphicFramePr/>
          <p:nvPr/>
        </p:nvGraphicFramePr>
        <p:xfrm>
          <a:off x="4567121" y="1583135"/>
          <a:ext cx="7439025" cy="474503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24" name="Google Shape;324;p11"/>
          <p:cNvSpPr txBox="1"/>
          <p:nvPr>
            <p:ph idx="4294967295" type="body"/>
          </p:nvPr>
        </p:nvSpPr>
        <p:spPr>
          <a:xfrm>
            <a:off x="764039" y="1683380"/>
            <a:ext cx="3617913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11" lvl="0" marL="228611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b="0" lang="en-US"/>
              <a:t>High Availability Cluster Protection for 70% Less</a:t>
            </a:r>
            <a:endParaRPr/>
          </a:p>
          <a:p>
            <a:pPr indent="-228611" lvl="0" marL="228611" rtl="0" algn="l">
              <a:spcBef>
                <a:spcPts val="420"/>
              </a:spcBef>
              <a:spcAft>
                <a:spcPts val="0"/>
              </a:spcAft>
              <a:buSzPts val="2100"/>
              <a:buChar char="▪"/>
            </a:pPr>
            <a:r>
              <a:rPr b="0" lang="en-US"/>
              <a:t>Protection for Older (&amp; latest) Versions of SQL Server</a:t>
            </a:r>
            <a:endParaRPr/>
          </a:p>
          <a:p>
            <a:pPr indent="-228611" lvl="0" marL="228611" rtl="0" algn="l">
              <a:spcBef>
                <a:spcPts val="420"/>
              </a:spcBef>
              <a:spcAft>
                <a:spcPts val="0"/>
              </a:spcAft>
              <a:buSzPts val="2100"/>
              <a:buChar char="▪"/>
            </a:pPr>
            <a:r>
              <a:rPr b="0" lang="en-US"/>
              <a:t>Protection for Master System Databases (Master, MSD)</a:t>
            </a:r>
            <a:endParaRPr/>
          </a:p>
          <a:p>
            <a:pPr indent="-228611" lvl="0" marL="228611" rtl="0" algn="l">
              <a:spcBef>
                <a:spcPts val="420"/>
              </a:spcBef>
              <a:spcAft>
                <a:spcPts val="0"/>
              </a:spcAft>
              <a:buSzPts val="2100"/>
              <a:buChar char="▪"/>
            </a:pPr>
            <a:r>
              <a:rPr b="0" lang="en-US"/>
              <a:t>Enables Multi-node Clusters</a:t>
            </a:r>
            <a:endParaRPr/>
          </a:p>
          <a:p>
            <a:pPr indent="-93165" lvl="0" marL="228611" rtl="0" algn="l">
              <a:spcBef>
                <a:spcPts val="427"/>
              </a:spcBef>
              <a:spcAft>
                <a:spcPts val="0"/>
              </a:spcAft>
              <a:buSzPts val="2133"/>
              <a:buNone/>
            </a:pPr>
            <a:r>
              <a:t/>
            </a:r>
            <a:endParaRPr/>
          </a:p>
          <a:p>
            <a:pPr indent="-93165" lvl="0" marL="228611" rtl="0" algn="l">
              <a:spcBef>
                <a:spcPts val="427"/>
              </a:spcBef>
              <a:spcAft>
                <a:spcPts val="0"/>
              </a:spcAft>
              <a:buSzPts val="2133"/>
              <a:buNone/>
            </a:pPr>
            <a:r>
              <a:t/>
            </a:r>
            <a:endParaRPr/>
          </a:p>
        </p:txBody>
      </p:sp>
      <p:sp>
        <p:nvSpPr>
          <p:cNvPr id="325" name="Google Shape;325;p11"/>
          <p:cNvSpPr txBox="1"/>
          <p:nvPr/>
        </p:nvSpPr>
        <p:spPr>
          <a:xfrm>
            <a:off x="6922438" y="4075553"/>
            <a:ext cx="69414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$71,280</a:t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5179955" y="2015774"/>
            <a:ext cx="1388742" cy="1198773"/>
          </a:xfrm>
          <a:prstGeom prst="star12">
            <a:avLst>
              <a:gd fmla="val 31632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1"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58% Savings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1" lang="en-US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4-Core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1" lang="en-US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($20,585)</a:t>
            </a:r>
            <a:endParaRPr/>
          </a:p>
        </p:txBody>
      </p:sp>
      <p:sp>
        <p:nvSpPr>
          <p:cNvPr id="327" name="Google Shape;327;p11"/>
          <p:cNvSpPr txBox="1"/>
          <p:nvPr/>
        </p:nvSpPr>
        <p:spPr>
          <a:xfrm>
            <a:off x="10143479" y="2325379"/>
            <a:ext cx="683596" cy="809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$213,840</a:t>
            </a:r>
            <a:endParaRPr/>
          </a:p>
        </p:txBody>
      </p:sp>
      <p:sp>
        <p:nvSpPr>
          <p:cNvPr id="328" name="Google Shape;328;p11"/>
          <p:cNvSpPr txBox="1"/>
          <p:nvPr/>
        </p:nvSpPr>
        <p:spPr>
          <a:xfrm>
            <a:off x="11142575" y="4241098"/>
            <a:ext cx="654138" cy="293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$61,530</a:t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6774035" y="2021336"/>
            <a:ext cx="1388742" cy="1198773"/>
          </a:xfrm>
          <a:prstGeom prst="star12">
            <a:avLst>
              <a:gd fmla="val 32471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1"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66% Savings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1" lang="en-US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8-Core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1" lang="en-US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($46,930)</a:t>
            </a: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482700" y="1987966"/>
            <a:ext cx="1388742" cy="1198773"/>
          </a:xfrm>
          <a:prstGeom prst="star12">
            <a:avLst>
              <a:gd fmla="val 32471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1"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70% Savings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1" lang="en-US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16-Core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1" lang="en-US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($99,620)</a:t>
            </a: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10617404" y="2021343"/>
            <a:ext cx="1388742" cy="1198773"/>
          </a:xfrm>
          <a:prstGeom prst="star12">
            <a:avLst>
              <a:gd fmla="val 33309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1"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71% Savings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1" lang="en-US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24-Core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1" lang="en-US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($152,310)</a:t>
            </a:r>
            <a:endParaRPr/>
          </a:p>
        </p:txBody>
      </p:sp>
      <p:sp>
        <p:nvSpPr>
          <p:cNvPr id="332" name="Google Shape;332;p11"/>
          <p:cNvSpPr txBox="1"/>
          <p:nvPr/>
        </p:nvSpPr>
        <p:spPr>
          <a:xfrm>
            <a:off x="5828371" y="5641416"/>
            <a:ext cx="2075208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2B3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72B30"/>
                </a:solidFill>
                <a:latin typeface="Arial"/>
                <a:ea typeface="Arial"/>
                <a:cs typeface="Arial"/>
                <a:sym typeface="Arial"/>
              </a:rPr>
              <a:t>2-node Always 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2B3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72B30"/>
                </a:solidFill>
                <a:latin typeface="Arial"/>
                <a:ea typeface="Arial"/>
                <a:cs typeface="Arial"/>
                <a:sym typeface="Arial"/>
              </a:rPr>
              <a:t>Availability Groups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2B3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72B30"/>
                </a:solidFill>
                <a:latin typeface="Arial"/>
                <a:ea typeface="Arial"/>
                <a:cs typeface="Arial"/>
                <a:sym typeface="Arial"/>
              </a:rPr>
              <a:t>w/ Software Assurance</a:t>
            </a:r>
            <a:endParaRPr/>
          </a:p>
        </p:txBody>
      </p:sp>
      <p:sp>
        <p:nvSpPr>
          <p:cNvPr id="333" name="Google Shape;333;p11"/>
          <p:cNvSpPr txBox="1"/>
          <p:nvPr/>
        </p:nvSpPr>
        <p:spPr>
          <a:xfrm>
            <a:off x="8362553" y="5641415"/>
            <a:ext cx="287371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2B3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72B30"/>
                </a:solidFill>
                <a:latin typeface="Arial"/>
                <a:ea typeface="Arial"/>
                <a:cs typeface="Arial"/>
                <a:sym typeface="Arial"/>
              </a:rPr>
              <a:t>2-node SANless Cluster with Software Assurance, SIOS DataKeeper Cluster Edition and DKCE Support</a:t>
            </a:r>
            <a:endParaRPr/>
          </a:p>
        </p:txBody>
      </p:sp>
      <p:sp>
        <p:nvSpPr>
          <p:cNvPr id="334" name="Google Shape;334;p11"/>
          <p:cNvSpPr txBox="1"/>
          <p:nvPr/>
        </p:nvSpPr>
        <p:spPr>
          <a:xfrm>
            <a:off x="1219200" y="821135"/>
            <a:ext cx="10577513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SIOS DataKeeper and SQL Server Standard Edition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/>
          <p:nvPr/>
        </p:nvSpPr>
        <p:spPr>
          <a:xfrm>
            <a:off x="1219200" y="1593175"/>
            <a:ext cx="5181600" cy="4572000"/>
          </a:xfrm>
          <a:prstGeom prst="roundRect">
            <a:avLst>
              <a:gd fmla="val 0" name="adj"/>
            </a:avLst>
          </a:prstGeom>
          <a:solidFill>
            <a:srgbClr val="233796"/>
          </a:solidFill>
          <a:ln>
            <a:noFill/>
          </a:ln>
          <a:effectLst>
            <a:outerShdw blurRad="186868" rotWithShape="0" algn="tl" dir="2700000" dist="97343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1310668" y="1781175"/>
            <a:ext cx="4680457" cy="3990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15" lvl="1" marL="506331" marR="0" rtl="0" algn="l">
              <a:lnSpc>
                <a:spcPct val="13122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Founded in 1999</a:t>
            </a:r>
            <a:endParaRPr/>
          </a:p>
          <a:p>
            <a:pPr indent="-304815" lvl="1" marL="506331" marR="0" rtl="0" algn="l">
              <a:lnSpc>
                <a:spcPct val="13122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Headquarters in San Mateo, CA</a:t>
            </a:r>
            <a:endParaRPr/>
          </a:p>
          <a:p>
            <a:pPr indent="-304815" lvl="1" marL="506331" marR="0" rtl="0" algn="l">
              <a:lnSpc>
                <a:spcPct val="13122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Offices in </a:t>
            </a:r>
            <a:endParaRPr/>
          </a:p>
          <a:p>
            <a:pPr indent="-304814" lvl="2" marL="842193" marR="0" rtl="0" algn="l">
              <a:lnSpc>
                <a:spcPct val="13122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Courier New"/>
              <a:buChar char="o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Across US</a:t>
            </a:r>
            <a:endParaRPr/>
          </a:p>
          <a:p>
            <a:pPr indent="-304814" lvl="2" marL="842193" marR="0" rtl="0" algn="l">
              <a:lnSpc>
                <a:spcPct val="13122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Courier New"/>
              <a:buChar char="o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United Kingdom</a:t>
            </a:r>
            <a:endParaRPr/>
          </a:p>
          <a:p>
            <a:pPr indent="-304814" lvl="2" marL="842193" marR="0" rtl="0" algn="l">
              <a:lnSpc>
                <a:spcPct val="13122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Courier New"/>
              <a:buChar char="o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/>
          </a:p>
          <a:p>
            <a:pPr indent="-304814" lvl="2" marL="842193" marR="0" rtl="0" algn="l">
              <a:lnSpc>
                <a:spcPct val="13122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Courier New"/>
              <a:buChar char="o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Singapore</a:t>
            </a:r>
            <a:endParaRPr/>
          </a:p>
          <a:p>
            <a:pPr indent="-304814" lvl="2" marL="842193" marR="0" rtl="0" algn="l">
              <a:lnSpc>
                <a:spcPct val="13122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Courier New"/>
              <a:buChar char="o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  <a:endParaRPr/>
          </a:p>
          <a:p>
            <a:pPr indent="-304815" lvl="1" marL="506331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Cloud Computing Product </a:t>
            </a:r>
            <a:b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the Year</a:t>
            </a:r>
            <a:endParaRPr/>
          </a:p>
          <a:p>
            <a:pPr indent="-203214" lvl="2" marL="842193" marR="0" rtl="0" algn="l">
              <a:lnSpc>
                <a:spcPct val="17493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2556" y="1752600"/>
            <a:ext cx="1459411" cy="62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2656" y="1803400"/>
            <a:ext cx="1597780" cy="44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5092" y="4640920"/>
            <a:ext cx="1325275" cy="17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01756" y="5279725"/>
            <a:ext cx="1459411" cy="32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20657" y="3615256"/>
            <a:ext cx="615939" cy="5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25267" y="3571270"/>
            <a:ext cx="629501" cy="6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15857" y="5157490"/>
            <a:ext cx="1399099" cy="6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63456" y="4242421"/>
            <a:ext cx="1387310" cy="92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68256" y="2565400"/>
            <a:ext cx="938115" cy="55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69371" y="2651739"/>
            <a:ext cx="1442597" cy="64037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2"/>
          <p:cNvSpPr txBox="1"/>
          <p:nvPr>
            <p:ph type="title"/>
          </p:nvPr>
        </p:nvSpPr>
        <p:spPr>
          <a:xfrm>
            <a:off x="1219200" y="279400"/>
            <a:ext cx="929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4000"/>
              <a:buFont typeface="Arial"/>
              <a:buNone/>
            </a:pPr>
            <a:r>
              <a:rPr lang="en-US"/>
              <a:t>SIOS Technology Corp.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/>
          <p:nvPr/>
        </p:nvSpPr>
        <p:spPr>
          <a:xfrm>
            <a:off x="1219200" y="1593175"/>
            <a:ext cx="5181600" cy="4572000"/>
          </a:xfrm>
          <a:prstGeom prst="roundRect">
            <a:avLst>
              <a:gd fmla="val 0" name="adj"/>
            </a:avLst>
          </a:prstGeom>
          <a:solidFill>
            <a:srgbClr val="233796"/>
          </a:solidFill>
          <a:ln>
            <a:noFill/>
          </a:ln>
          <a:effectLst>
            <a:outerShdw blurRad="186868" rotWithShape="0" algn="tl" dir="2700000" dist="97343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3"/>
          <p:cNvSpPr txBox="1"/>
          <p:nvPr/>
        </p:nvSpPr>
        <p:spPr>
          <a:xfrm>
            <a:off x="1270000" y="1800442"/>
            <a:ext cx="472440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15" lvl="1" marL="50633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20+ Years focused on HA/DR</a:t>
            </a:r>
            <a:endParaRPr/>
          </a:p>
          <a:p>
            <a:pPr indent="-304815" lvl="1" marL="506331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80,000+ licenses installed globally</a:t>
            </a:r>
            <a:endParaRPr/>
          </a:p>
          <a:p>
            <a:pPr indent="-304815" lvl="1" marL="506331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Microsoft</a:t>
            </a:r>
            <a:endParaRPr/>
          </a:p>
          <a:p>
            <a:pPr indent="-304814" lvl="2" marL="84219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Courier New"/>
              <a:buChar char="o"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Microsoft Azure Certified</a:t>
            </a:r>
            <a:endParaRPr/>
          </a:p>
          <a:p>
            <a:pPr indent="-304814" lvl="2" marL="84219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Courier New"/>
              <a:buChar char="o"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Offerings in Azure Marketplace</a:t>
            </a:r>
            <a:endParaRPr/>
          </a:p>
          <a:p>
            <a:pPr indent="-304815" lvl="1" marL="506331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AWS</a:t>
            </a:r>
            <a:endParaRPr/>
          </a:p>
          <a:p>
            <a:pPr indent="-304815" lvl="2" marL="90682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Courier New"/>
              <a:buChar char="o"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AWS Microsoft Workload Competency Partner</a:t>
            </a:r>
            <a:endParaRPr/>
          </a:p>
          <a:p>
            <a:pPr indent="-304815" lvl="2" marL="90682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Courier New"/>
              <a:buChar char="o"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Offerings in AWS Marketplace </a:t>
            </a:r>
            <a:endParaRPr/>
          </a:p>
          <a:p>
            <a:pPr indent="-304815" lvl="1" marL="53737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SAP</a:t>
            </a:r>
            <a:endParaRPr/>
          </a:p>
          <a:p>
            <a:pPr indent="-304814" lvl="2" marL="84219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Courier New"/>
              <a:buChar char="o"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SIOS Protection Suite for NetWeaver HA and S4/HANA </a:t>
            </a:r>
            <a:r>
              <a:rPr b="0" i="0" lang="en-US" sz="21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</a:t>
            </a:r>
            <a:endParaRPr/>
          </a:p>
        </p:txBody>
      </p:sp>
      <p:pic>
        <p:nvPicPr>
          <p:cNvPr id="358" name="Google Shape;3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6524" y="4699000"/>
            <a:ext cx="1198309" cy="85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9152" y="2260600"/>
            <a:ext cx="1445339" cy="62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38629" y="3429000"/>
            <a:ext cx="1735771" cy="32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67820" y="4027676"/>
            <a:ext cx="1673048" cy="33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21601" y="2209801"/>
            <a:ext cx="734923" cy="73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77326" y="3468876"/>
            <a:ext cx="818117" cy="81811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3"/>
          <p:cNvSpPr txBox="1"/>
          <p:nvPr>
            <p:ph type="title"/>
          </p:nvPr>
        </p:nvSpPr>
        <p:spPr>
          <a:xfrm>
            <a:off x="1219200" y="279400"/>
            <a:ext cx="929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4000"/>
              <a:buFont typeface="Arial"/>
              <a:buNone/>
            </a:pPr>
            <a:r>
              <a:rPr lang="en-US"/>
              <a:t>Leading Experts in High Availability</a:t>
            </a:r>
            <a:br>
              <a:rPr lang="en-US"/>
            </a:br>
            <a:r>
              <a:rPr lang="en-US"/>
              <a:t>and Disaster Recovery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"/>
          <p:cNvSpPr/>
          <p:nvPr/>
        </p:nvSpPr>
        <p:spPr>
          <a:xfrm>
            <a:off x="1219200" y="1593175"/>
            <a:ext cx="5181600" cy="4572000"/>
          </a:xfrm>
          <a:prstGeom prst="roundRect">
            <a:avLst>
              <a:gd fmla="val 0" name="adj"/>
            </a:avLst>
          </a:prstGeom>
          <a:solidFill>
            <a:srgbClr val="233796"/>
          </a:solidFill>
          <a:ln>
            <a:noFill/>
          </a:ln>
          <a:effectLst>
            <a:outerShdw blurRad="186868" rotWithShape="0" algn="tl" dir="2700000" dist="97343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1291803" y="1803400"/>
            <a:ext cx="5036394" cy="3907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11" lvl="2" marL="341859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Noto Sans Symbols"/>
              <a:buChar char="▪"/>
            </a:pPr>
            <a:r>
              <a:rPr b="0" i="0" lang="en-US" sz="17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Gold Stevie</a:t>
            </a:r>
            <a:r>
              <a:rPr b="0" baseline="30000" i="0" lang="en-US" sz="17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17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Award - Customer Service Team of the Year</a:t>
            </a:r>
            <a:endParaRPr/>
          </a:p>
          <a:p>
            <a:pPr indent="-228611" lvl="2" marL="341859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Noto Sans Symbols"/>
              <a:buChar char="▪"/>
            </a:pPr>
            <a:r>
              <a:rPr b="0" i="0" lang="en-US" sz="17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Cloud Computing Excellence in Customer Service Award</a:t>
            </a:r>
            <a:endParaRPr/>
          </a:p>
          <a:p>
            <a:pPr indent="-228611" lvl="2" marL="341859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Noto Sans Symbols"/>
              <a:buChar char="▪"/>
            </a:pPr>
            <a:r>
              <a:rPr b="0" i="0" lang="en-US" sz="17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Silver Stevie</a:t>
            </a:r>
            <a:r>
              <a:rPr b="0" baseline="30000" i="0" lang="en-US" sz="17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17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International Business Award - Customer Service Department of the Year</a:t>
            </a:r>
            <a:endParaRPr/>
          </a:p>
          <a:p>
            <a:pPr indent="-228611" lvl="2" marL="341859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Noto Sans Symbols"/>
              <a:buChar char="▪"/>
            </a:pPr>
            <a:r>
              <a:rPr b="0" i="0" lang="en-US" sz="17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 and R&amp;D Engineers in Columbia, SC</a:t>
            </a:r>
            <a:endParaRPr/>
          </a:p>
          <a:p>
            <a:pPr indent="-228611" lvl="2" marL="341859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Noto Sans Symbols"/>
              <a:buChar char="▪"/>
            </a:pPr>
            <a:r>
              <a:rPr b="0" i="0" lang="en-US" sz="17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7 Years HA Support with SIOS</a:t>
            </a:r>
            <a:endParaRPr/>
          </a:p>
          <a:p>
            <a:pPr indent="-228611" lvl="2" marL="341859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Noto Sans Symbols"/>
              <a:buChar char="▪"/>
            </a:pPr>
            <a:r>
              <a:rPr b="0" i="0" lang="en-US" sz="17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Cloud Certification, Stringent, Ongoing Training</a:t>
            </a:r>
            <a:endParaRPr/>
          </a:p>
          <a:p>
            <a:pPr indent="-228611" lvl="2" marL="341859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33"/>
              <a:buFont typeface="Noto Sans Symbols"/>
              <a:buChar char="▪"/>
            </a:pPr>
            <a:r>
              <a:rPr b="0" i="0" lang="en-US" sz="17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24/7/365 Emergency Coverage Worldwide</a:t>
            </a:r>
            <a:endParaRPr/>
          </a:p>
        </p:txBody>
      </p:sp>
      <p:pic>
        <p:nvPicPr>
          <p:cNvPr descr="SchoolAdmin Awarded Silver Stevie Award thumbnail" id="371" name="Google Shape;3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357" y="1700975"/>
            <a:ext cx="1659000" cy="157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2490" y="3634881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2801" y="1701801"/>
            <a:ext cx="1577247" cy="157724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4"/>
          <p:cNvSpPr txBox="1"/>
          <p:nvPr>
            <p:ph type="title"/>
          </p:nvPr>
        </p:nvSpPr>
        <p:spPr>
          <a:xfrm>
            <a:off x="1219200" y="279400"/>
            <a:ext cx="929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4000"/>
              <a:buFont typeface="Arial"/>
              <a:buNone/>
            </a:pPr>
            <a:r>
              <a:rPr lang="en-US"/>
              <a:t>Award-winning Customer Service </a:t>
            </a:r>
            <a:br>
              <a:rPr lang="en-US"/>
            </a:br>
            <a:r>
              <a:rPr lang="en-US"/>
              <a:t>and Support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/>
          <p:nvPr>
            <p:ph idx="1" type="body"/>
          </p:nvPr>
        </p:nvSpPr>
        <p:spPr>
          <a:xfrm>
            <a:off x="6504354" y="990600"/>
            <a:ext cx="48729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11" lvl="0" marL="228611" rtl="0" algn="ctr">
              <a:lnSpc>
                <a:spcPct val="103045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Expert </a:t>
            </a:r>
            <a:br>
              <a:rPr lang="en-US"/>
            </a:br>
            <a:r>
              <a:rPr lang="en-US"/>
              <a:t>Professional Services</a:t>
            </a:r>
            <a:endParaRPr sz="4800"/>
          </a:p>
        </p:txBody>
      </p:sp>
      <p:sp>
        <p:nvSpPr>
          <p:cNvPr id="380" name="Google Shape;380;p15"/>
          <p:cNvSpPr txBox="1"/>
          <p:nvPr>
            <p:ph idx="3" type="body"/>
          </p:nvPr>
        </p:nvSpPr>
        <p:spPr>
          <a:xfrm>
            <a:off x="6350000" y="3022600"/>
            <a:ext cx="5181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11" lvl="0" marL="228611" rtl="0" algn="l">
              <a:spcBef>
                <a:spcPts val="0"/>
              </a:spcBef>
              <a:spcAft>
                <a:spcPts val="0"/>
              </a:spcAft>
              <a:buSzPts val="2133"/>
              <a:buChar char="▪"/>
            </a:pPr>
            <a:r>
              <a:rPr b="0" lang="en-US" sz="2133"/>
              <a:t>Services Packages to Meet Your Needs</a:t>
            </a:r>
            <a:endParaRPr/>
          </a:p>
          <a:p>
            <a:pPr indent="-228611" lvl="0" marL="228611" rtl="0" algn="l">
              <a:spcBef>
                <a:spcPts val="427"/>
              </a:spcBef>
              <a:spcAft>
                <a:spcPts val="0"/>
              </a:spcAft>
              <a:buSzPts val="2133"/>
              <a:buChar char="▪"/>
            </a:pPr>
            <a:r>
              <a:rPr b="0" lang="en-US" sz="2133"/>
              <a:t>Configuration and Setup Assistance</a:t>
            </a:r>
            <a:endParaRPr/>
          </a:p>
          <a:p>
            <a:pPr indent="-228611" lvl="0" marL="228611" rtl="0" algn="l">
              <a:spcBef>
                <a:spcPts val="427"/>
              </a:spcBef>
              <a:spcAft>
                <a:spcPts val="0"/>
              </a:spcAft>
              <a:buSzPts val="2133"/>
              <a:buChar char="▪"/>
            </a:pPr>
            <a:r>
              <a:rPr b="0" lang="en-US" sz="2133"/>
              <a:t>HA Health Checks and Best Practices</a:t>
            </a:r>
            <a:endParaRPr/>
          </a:p>
          <a:p>
            <a:pPr indent="-228611" lvl="0" marL="228611" rtl="0" algn="l">
              <a:spcBef>
                <a:spcPts val="427"/>
              </a:spcBef>
              <a:spcAft>
                <a:spcPts val="0"/>
              </a:spcAft>
              <a:buSzPts val="2133"/>
              <a:buChar char="▪"/>
            </a:pPr>
            <a:r>
              <a:rPr b="0" lang="en-US" sz="2133"/>
              <a:t>Run Book Development and Management</a:t>
            </a:r>
            <a:endParaRPr/>
          </a:p>
          <a:p>
            <a:pPr indent="-228611" lvl="0" marL="228611" rtl="0" algn="l">
              <a:spcBef>
                <a:spcPts val="427"/>
              </a:spcBef>
              <a:spcAft>
                <a:spcPts val="0"/>
              </a:spcAft>
              <a:buSzPts val="2133"/>
              <a:buChar char="▪"/>
            </a:pPr>
            <a:r>
              <a:rPr b="0" lang="en-US" sz="2133"/>
              <a:t>Custom Programs</a:t>
            </a:r>
            <a:endParaRPr/>
          </a:p>
          <a:p>
            <a:pPr indent="-228611" lvl="0" marL="228611" rtl="0" algn="l">
              <a:spcBef>
                <a:spcPts val="427"/>
              </a:spcBef>
              <a:spcAft>
                <a:spcPts val="0"/>
              </a:spcAft>
              <a:buSzPts val="2133"/>
              <a:buChar char="▪"/>
            </a:pPr>
            <a:r>
              <a:rPr b="0" lang="en-US" sz="2133"/>
              <a:t>Trained, Certified HA/DR Specialists</a:t>
            </a:r>
            <a:endParaRPr b="0" sz="2133"/>
          </a:p>
        </p:txBody>
      </p:sp>
      <p:sp>
        <p:nvSpPr>
          <p:cNvPr id="381" name="Google Shape;381;p15"/>
          <p:cNvSpPr/>
          <p:nvPr/>
        </p:nvSpPr>
        <p:spPr>
          <a:xfrm rot="5400000">
            <a:off x="328482" y="859566"/>
            <a:ext cx="4481906" cy="5138869"/>
          </a:xfrm>
          <a:prstGeom prst="rect">
            <a:avLst/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6"/>
          <p:cNvSpPr txBox="1"/>
          <p:nvPr/>
        </p:nvSpPr>
        <p:spPr>
          <a:xfrm>
            <a:off x="682602" y="256200"/>
            <a:ext cx="7213600" cy="4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End-to-End Expert Support</a:t>
            </a:r>
            <a:endParaRPr/>
          </a:p>
        </p:txBody>
      </p:sp>
      <p:grpSp>
        <p:nvGrpSpPr>
          <p:cNvPr id="388" name="Google Shape;388;p16"/>
          <p:cNvGrpSpPr/>
          <p:nvPr/>
        </p:nvGrpSpPr>
        <p:grpSpPr>
          <a:xfrm>
            <a:off x="1219200" y="2463800"/>
            <a:ext cx="2158278" cy="2159000"/>
            <a:chOff x="990600" y="4993421"/>
            <a:chExt cx="3425534" cy="3426680"/>
          </a:xfrm>
        </p:grpSpPr>
        <p:sp>
          <p:nvSpPr>
            <p:cNvPr id="389" name="Google Shape;389;p16"/>
            <p:cNvSpPr/>
            <p:nvPr/>
          </p:nvSpPr>
          <p:spPr>
            <a:xfrm>
              <a:off x="990600" y="4993421"/>
              <a:ext cx="3425534" cy="342668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6"/>
            <p:cNvSpPr txBox="1"/>
            <p:nvPr/>
          </p:nvSpPr>
          <p:spPr>
            <a:xfrm>
              <a:off x="1669337" y="7373948"/>
              <a:ext cx="2109167" cy="78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Choose the right product </a:t>
              </a:r>
              <a:endParaRPr/>
            </a:p>
          </p:txBody>
        </p:sp>
      </p:grpSp>
      <p:grpSp>
        <p:nvGrpSpPr>
          <p:cNvPr id="391" name="Google Shape;391;p16"/>
          <p:cNvGrpSpPr/>
          <p:nvPr/>
        </p:nvGrpSpPr>
        <p:grpSpPr>
          <a:xfrm>
            <a:off x="3909289" y="2463800"/>
            <a:ext cx="2158278" cy="2159000"/>
            <a:chOff x="5181600" y="4993421"/>
            <a:chExt cx="3425534" cy="3426680"/>
          </a:xfrm>
        </p:grpSpPr>
        <p:sp>
          <p:nvSpPr>
            <p:cNvPr id="392" name="Google Shape;392;p16"/>
            <p:cNvSpPr/>
            <p:nvPr/>
          </p:nvSpPr>
          <p:spPr>
            <a:xfrm>
              <a:off x="5181600" y="4993421"/>
              <a:ext cx="3425534" cy="342668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6"/>
            <p:cNvSpPr txBox="1"/>
            <p:nvPr/>
          </p:nvSpPr>
          <p:spPr>
            <a:xfrm>
              <a:off x="5464418" y="7353300"/>
              <a:ext cx="2914829" cy="78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POC</a:t>
              </a:r>
              <a:b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 Test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p16"/>
          <p:cNvGrpSpPr/>
          <p:nvPr/>
        </p:nvGrpSpPr>
        <p:grpSpPr>
          <a:xfrm>
            <a:off x="6650178" y="2463800"/>
            <a:ext cx="2158278" cy="2159000"/>
            <a:chOff x="9448800" y="4993421"/>
            <a:chExt cx="3425534" cy="3426680"/>
          </a:xfrm>
        </p:grpSpPr>
        <p:sp>
          <p:nvSpPr>
            <p:cNvPr id="395" name="Google Shape;395;p16"/>
            <p:cNvSpPr/>
            <p:nvPr/>
          </p:nvSpPr>
          <p:spPr>
            <a:xfrm>
              <a:off x="9448800" y="4993421"/>
              <a:ext cx="3425534" cy="342668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6"/>
            <p:cNvSpPr txBox="1"/>
            <p:nvPr/>
          </p:nvSpPr>
          <p:spPr>
            <a:xfrm>
              <a:off x="9591779" y="7373948"/>
              <a:ext cx="3145472" cy="78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Configure </a:t>
              </a:r>
              <a:b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 Go Live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16"/>
          <p:cNvGrpSpPr/>
          <p:nvPr/>
        </p:nvGrpSpPr>
        <p:grpSpPr>
          <a:xfrm>
            <a:off x="9367256" y="2463800"/>
            <a:ext cx="2158278" cy="2159000"/>
            <a:chOff x="13716000" y="4993421"/>
            <a:chExt cx="3425534" cy="3426680"/>
          </a:xfrm>
        </p:grpSpPr>
        <p:sp>
          <p:nvSpPr>
            <p:cNvPr id="398" name="Google Shape;398;p16"/>
            <p:cNvSpPr/>
            <p:nvPr/>
          </p:nvSpPr>
          <p:spPr>
            <a:xfrm>
              <a:off x="13716000" y="4993421"/>
              <a:ext cx="3425534" cy="342668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6"/>
            <p:cNvSpPr txBox="1"/>
            <p:nvPr/>
          </p:nvSpPr>
          <p:spPr>
            <a:xfrm>
              <a:off x="14097660" y="7373948"/>
              <a:ext cx="2734805" cy="78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 Maintain Reliable Protection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0" name="Google Shape;4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012" y="2591944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9402" y="2727944"/>
            <a:ext cx="1475676" cy="105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61079" y="2651734"/>
            <a:ext cx="1324224" cy="120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50499" y="2734139"/>
            <a:ext cx="1299723" cy="1050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16"/>
          <p:cNvGrpSpPr/>
          <p:nvPr/>
        </p:nvGrpSpPr>
        <p:grpSpPr>
          <a:xfrm>
            <a:off x="9422357" y="4810733"/>
            <a:ext cx="2472688" cy="1077026"/>
            <a:chOff x="13579268" y="7166329"/>
            <a:chExt cx="3709032" cy="1615540"/>
          </a:xfrm>
        </p:grpSpPr>
        <p:sp>
          <p:nvSpPr>
            <p:cNvPr id="405" name="Google Shape;405;p16"/>
            <p:cNvSpPr/>
            <p:nvPr/>
          </p:nvSpPr>
          <p:spPr>
            <a:xfrm>
              <a:off x="13579268" y="7166329"/>
              <a:ext cx="3709032" cy="161554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33">
                  <a:solidFill>
                    <a:srgbClr val="233796"/>
                  </a:solidFill>
                  <a:latin typeface="Calibri"/>
                  <a:ea typeface="Calibri"/>
                  <a:cs typeface="Calibri"/>
                  <a:sym typeface="Calibri"/>
                </a:rPr>
                <a:t>Support Team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33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33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6"/>
            <p:cNvSpPr txBox="1"/>
            <p:nvPr/>
          </p:nvSpPr>
          <p:spPr>
            <a:xfrm>
              <a:off x="13878933" y="7892074"/>
              <a:ext cx="3094118" cy="415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Technical Support (TSA)</a:t>
              </a: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4000862" y="889000"/>
            <a:ext cx="7687705" cy="1405256"/>
            <a:chOff x="6001293" y="1551405"/>
            <a:chExt cx="11531557" cy="2107885"/>
          </a:xfrm>
        </p:grpSpPr>
        <p:grpSp>
          <p:nvGrpSpPr>
            <p:cNvPr id="408" name="Google Shape;408;p16"/>
            <p:cNvGrpSpPr/>
            <p:nvPr/>
          </p:nvGrpSpPr>
          <p:grpSpPr>
            <a:xfrm>
              <a:off x="6001293" y="1551405"/>
              <a:ext cx="11287007" cy="2107885"/>
              <a:chOff x="1847334" y="6665410"/>
              <a:chExt cx="11582401" cy="2107885"/>
            </a:xfrm>
          </p:grpSpPr>
          <p:sp>
            <p:nvSpPr>
              <p:cNvPr id="409" name="Google Shape;409;p16"/>
              <p:cNvSpPr/>
              <p:nvPr/>
            </p:nvSpPr>
            <p:spPr>
              <a:xfrm>
                <a:off x="1847334" y="6665410"/>
                <a:ext cx="11582401" cy="2107885"/>
              </a:xfrm>
              <a:prstGeom prst="homePlate">
                <a:avLst>
                  <a:gd fmla="val 50000" name="adj"/>
                </a:avLst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133">
                    <a:solidFill>
                      <a:srgbClr val="2337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Professional Services Team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133">
                  <a:solidFill>
                    <a:srgbClr val="23379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133">
                  <a:solidFill>
                    <a:srgbClr val="23379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133">
                  <a:solidFill>
                    <a:srgbClr val="23379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6"/>
              <p:cNvSpPr/>
              <p:nvPr/>
            </p:nvSpPr>
            <p:spPr>
              <a:xfrm>
                <a:off x="1847334" y="7301766"/>
                <a:ext cx="3124199" cy="1188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775" lIns="99550" spcFirstLastPara="1" rIns="320200" wrap="square" tIns="49775">
                <a:noAutofit/>
              </a:bodyPr>
              <a:lstStyle/>
              <a:p>
                <a:pPr indent="-190510" lvl="0" marL="19051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33796"/>
                  </a:buClr>
                  <a:buSzPts val="1200"/>
                  <a:buFont typeface="Arial"/>
                  <a:buChar char="•"/>
                </a:pPr>
                <a:r>
                  <a:rPr lang="en-US" sz="1200">
                    <a:solidFill>
                      <a:srgbClr val="233796"/>
                    </a:solidFill>
                    <a:latin typeface="Arial"/>
                    <a:ea typeface="Arial"/>
                    <a:cs typeface="Arial"/>
                    <a:sym typeface="Arial"/>
                  </a:rPr>
                  <a:t>POC Planning </a:t>
                </a:r>
                <a:endParaRPr/>
              </a:p>
              <a:p>
                <a:pPr indent="-190510" lvl="0" marL="190510" marR="0" rtl="0" algn="l">
                  <a:lnSpc>
                    <a:spcPct val="90000"/>
                  </a:lnSpc>
                  <a:spcBef>
                    <a:spcPts val="420"/>
                  </a:spcBef>
                  <a:spcAft>
                    <a:spcPts val="0"/>
                  </a:spcAft>
                  <a:buClr>
                    <a:srgbClr val="233796"/>
                  </a:buClr>
                  <a:buSzPts val="1200"/>
                  <a:buFont typeface="Arial"/>
                  <a:buChar char="•"/>
                </a:pPr>
                <a:r>
                  <a:rPr lang="en-US" sz="1200">
                    <a:solidFill>
                      <a:srgbClr val="233796"/>
                    </a:solidFill>
                    <a:latin typeface="Arial"/>
                    <a:ea typeface="Arial"/>
                    <a:cs typeface="Arial"/>
                    <a:sym typeface="Arial"/>
                  </a:rPr>
                  <a:t>POC Setup and Testing</a:t>
                </a:r>
                <a:endParaRPr/>
              </a:p>
              <a:p>
                <a:pPr indent="-190510" lvl="0" marL="190510" marR="0" rtl="0" algn="l">
                  <a:lnSpc>
                    <a:spcPct val="90000"/>
                  </a:lnSpc>
                  <a:spcBef>
                    <a:spcPts val="420"/>
                  </a:spcBef>
                  <a:spcAft>
                    <a:spcPts val="0"/>
                  </a:spcAft>
                  <a:buClr>
                    <a:srgbClr val="233796"/>
                  </a:buClr>
                  <a:buSzPts val="1200"/>
                  <a:buFont typeface="Arial"/>
                  <a:buChar char="•"/>
                </a:pPr>
                <a:r>
                  <a:rPr lang="en-US" sz="1200">
                    <a:solidFill>
                      <a:srgbClr val="233796"/>
                    </a:solidFill>
                    <a:latin typeface="Arial"/>
                    <a:ea typeface="Arial"/>
                    <a:cs typeface="Arial"/>
                    <a:sym typeface="Arial"/>
                  </a:rPr>
                  <a:t>Custom Services</a:t>
                </a:r>
                <a:endParaRPr/>
              </a:p>
            </p:txBody>
          </p:sp>
          <p:sp>
            <p:nvSpPr>
              <p:cNvPr id="411" name="Google Shape;411;p16"/>
              <p:cNvSpPr txBox="1"/>
              <p:nvPr/>
            </p:nvSpPr>
            <p:spPr>
              <a:xfrm>
                <a:off x="5812118" y="7366975"/>
                <a:ext cx="3237417" cy="415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190510" lvl="0" marL="19051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233796"/>
                  </a:buClr>
                  <a:buSzPts val="1200"/>
                  <a:buFont typeface="Arial"/>
                  <a:buChar char="•"/>
                </a:pPr>
                <a:r>
                  <a:rPr lang="en-US" sz="1200">
                    <a:solidFill>
                      <a:srgbClr val="233796"/>
                    </a:solidFill>
                    <a:latin typeface="Arial"/>
                    <a:ea typeface="Arial"/>
                    <a:cs typeface="Arial"/>
                    <a:sym typeface="Arial"/>
                  </a:rPr>
                  <a:t>Installation Services</a:t>
                </a:r>
                <a:endParaRPr/>
              </a:p>
            </p:txBody>
          </p:sp>
        </p:grpSp>
        <p:sp>
          <p:nvSpPr>
            <p:cNvPr id="412" name="Google Shape;412;p16"/>
            <p:cNvSpPr txBox="1"/>
            <p:nvPr/>
          </p:nvSpPr>
          <p:spPr>
            <a:xfrm>
              <a:off x="14173202" y="2113344"/>
              <a:ext cx="3359648" cy="1462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90510" lvl="0" marL="190510" marR="0" rtl="0" algn="l">
                <a:spcBef>
                  <a:spcPts val="0"/>
                </a:spcBef>
                <a:spcAft>
                  <a:spcPts val="0"/>
                </a:spcAft>
                <a:buClr>
                  <a:srgbClr val="233796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Health Checks</a:t>
              </a:r>
              <a:endParaRPr/>
            </a:p>
            <a:p>
              <a:pPr indent="-190510" lvl="0" marL="190510" marR="0" rtl="0" algn="l">
                <a:spcBef>
                  <a:spcPts val="0"/>
                </a:spcBef>
                <a:spcAft>
                  <a:spcPts val="0"/>
                </a:spcAft>
                <a:buClr>
                  <a:srgbClr val="233796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Training</a:t>
              </a:r>
              <a:endParaRPr/>
            </a:p>
            <a:p>
              <a:pPr indent="-190509" lvl="1" marL="495325" marR="0" rtl="0" algn="l">
                <a:spcBef>
                  <a:spcPts val="0"/>
                </a:spcBef>
                <a:spcAft>
                  <a:spcPts val="0"/>
                </a:spcAft>
                <a:buClr>
                  <a:srgbClr val="233796"/>
                </a:buClr>
                <a:buSzPts val="1067"/>
                <a:buFont typeface="Courier New"/>
                <a:buChar char="o"/>
              </a:pPr>
              <a:r>
                <a:rPr b="0" i="0" lang="en-US" sz="1067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Installation,</a:t>
              </a:r>
              <a:endParaRPr/>
            </a:p>
            <a:p>
              <a:pPr indent="-190509" lvl="1" marL="495325" marR="0" rtl="0" algn="l">
                <a:spcBef>
                  <a:spcPts val="0"/>
                </a:spcBef>
                <a:spcAft>
                  <a:spcPts val="0"/>
                </a:spcAft>
                <a:buClr>
                  <a:srgbClr val="233796"/>
                </a:buClr>
                <a:buSzPts val="1067"/>
                <a:buFont typeface="Courier New"/>
                <a:buChar char="o"/>
              </a:pPr>
              <a:r>
                <a:rPr b="0" i="0" lang="en-US" sz="1067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Troubleshooting</a:t>
              </a:r>
              <a:endParaRPr/>
            </a:p>
            <a:p>
              <a:pPr indent="-190510" lvl="0" marL="190510" marR="0" rtl="0" algn="l">
                <a:spcBef>
                  <a:spcPts val="0"/>
                </a:spcBef>
                <a:spcAft>
                  <a:spcPts val="0"/>
                </a:spcAft>
                <a:buClr>
                  <a:srgbClr val="233796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Custom Services</a:t>
              </a: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>
            <a:off x="1219200" y="4810735"/>
            <a:ext cx="8203157" cy="1077026"/>
            <a:chOff x="1828800" y="7216101"/>
            <a:chExt cx="11582401" cy="1615538"/>
          </a:xfrm>
        </p:grpSpPr>
        <p:sp>
          <p:nvSpPr>
            <p:cNvPr id="414" name="Google Shape;414;p16"/>
            <p:cNvSpPr/>
            <p:nvPr/>
          </p:nvSpPr>
          <p:spPr>
            <a:xfrm>
              <a:off x="1828800" y="7216101"/>
              <a:ext cx="11582401" cy="1615538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33">
                  <a:solidFill>
                    <a:srgbClr val="233796"/>
                  </a:solidFill>
                  <a:latin typeface="Calibri"/>
                  <a:ea typeface="Calibri"/>
                  <a:cs typeface="Calibri"/>
                  <a:sym typeface="Calibri"/>
                </a:rPr>
                <a:t>Customer Success Team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33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33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828801" y="7525735"/>
              <a:ext cx="3124199" cy="1188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775" lIns="99550" spcFirstLastPara="1" rIns="320200" wrap="square" tIns="49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Product Recommendations</a:t>
              </a:r>
              <a:endParaRPr sz="12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 txBox="1"/>
            <p:nvPr/>
          </p:nvSpPr>
          <p:spPr>
            <a:xfrm>
              <a:off x="5675335" y="7841262"/>
              <a:ext cx="3237417" cy="692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Sample Test Plans, </a:t>
              </a:r>
              <a:br>
                <a:rPr lang="en-US" sz="12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Imp. Guides</a:t>
              </a:r>
              <a:endParaRPr/>
            </a:p>
          </p:txBody>
        </p:sp>
        <p:sp>
          <p:nvSpPr>
            <p:cNvPr id="417" name="Google Shape;417;p16"/>
            <p:cNvSpPr txBox="1"/>
            <p:nvPr/>
          </p:nvSpPr>
          <p:spPr>
            <a:xfrm>
              <a:off x="10515600" y="7958346"/>
              <a:ext cx="2362200" cy="734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High Level Q&amp;A,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Go Life Checklist</a:t>
              </a:r>
              <a:endParaRPr sz="12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7"/>
          <p:cNvSpPr txBox="1"/>
          <p:nvPr>
            <p:ph idx="1" type="body"/>
          </p:nvPr>
        </p:nvSpPr>
        <p:spPr>
          <a:xfrm>
            <a:off x="6604000" y="4292600"/>
            <a:ext cx="396240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133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1442101" y="183135"/>
            <a:ext cx="10191099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Solutions</a:t>
            </a:r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4530704" y="1651000"/>
            <a:ext cx="2948232" cy="3979737"/>
            <a:chOff x="6796056" y="2476500"/>
            <a:chExt cx="4422348" cy="5969605"/>
          </a:xfrm>
        </p:grpSpPr>
        <p:grpSp>
          <p:nvGrpSpPr>
            <p:cNvPr id="107" name="Google Shape;107;p2"/>
            <p:cNvGrpSpPr/>
            <p:nvPr/>
          </p:nvGrpSpPr>
          <p:grpSpPr>
            <a:xfrm>
              <a:off x="6796056" y="2476500"/>
              <a:ext cx="4422348" cy="5969605"/>
              <a:chOff x="1737185" y="1991667"/>
              <a:chExt cx="4422348" cy="5969605"/>
            </a:xfrm>
          </p:grpSpPr>
          <p:sp>
            <p:nvSpPr>
              <p:cNvPr id="108" name="Google Shape;108;p2"/>
              <p:cNvSpPr/>
              <p:nvPr/>
            </p:nvSpPr>
            <p:spPr>
              <a:xfrm rot="10800000">
                <a:off x="1737185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0DA9B3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72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" name="Google Shape;110;p2"/>
            <p:cNvSpPr txBox="1"/>
            <p:nvPr/>
          </p:nvSpPr>
          <p:spPr>
            <a:xfrm>
              <a:off x="7467600" y="5536227"/>
              <a:ext cx="3012140" cy="1477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Remove the complexity of High Availability and Disaster Recovery</a:t>
              </a:r>
              <a:endParaRPr/>
            </a:p>
          </p:txBody>
        </p:sp>
        <p:pic>
          <p:nvPicPr>
            <p:cNvPr id="111" name="Google Shape;11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77200" y="2745395"/>
              <a:ext cx="1756993" cy="20916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2"/>
          <p:cNvGrpSpPr/>
          <p:nvPr/>
        </p:nvGrpSpPr>
        <p:grpSpPr>
          <a:xfrm>
            <a:off x="7973768" y="1651000"/>
            <a:ext cx="2948232" cy="3979737"/>
            <a:chOff x="11960652" y="2476500"/>
            <a:chExt cx="4422348" cy="5969605"/>
          </a:xfrm>
        </p:grpSpPr>
        <p:grpSp>
          <p:nvGrpSpPr>
            <p:cNvPr id="113" name="Google Shape;113;p2"/>
            <p:cNvGrpSpPr/>
            <p:nvPr/>
          </p:nvGrpSpPr>
          <p:grpSpPr>
            <a:xfrm>
              <a:off x="11960652" y="2476500"/>
              <a:ext cx="4422348" cy="5969605"/>
              <a:chOff x="1737185" y="1991667"/>
              <a:chExt cx="4422348" cy="5969605"/>
            </a:xfrm>
          </p:grpSpPr>
          <p:sp>
            <p:nvSpPr>
              <p:cNvPr id="114" name="Google Shape;114;p2"/>
              <p:cNvSpPr/>
              <p:nvPr/>
            </p:nvSpPr>
            <p:spPr>
              <a:xfrm rot="10800000">
                <a:off x="1737185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233796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72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" name="Google Shape;116;p2"/>
            <p:cNvSpPr txBox="1"/>
            <p:nvPr/>
          </p:nvSpPr>
          <p:spPr>
            <a:xfrm>
              <a:off x="12496800" y="5531646"/>
              <a:ext cx="33518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Enable the power of the cloud without the risks</a:t>
              </a:r>
              <a:endParaRPr/>
            </a:p>
          </p:txBody>
        </p:sp>
        <p:pic>
          <p:nvPicPr>
            <p:cNvPr id="117" name="Google Shape;117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44110" y="3008487"/>
              <a:ext cx="2055429" cy="14333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2"/>
          <p:cNvGrpSpPr/>
          <p:nvPr/>
        </p:nvGrpSpPr>
        <p:grpSpPr>
          <a:xfrm>
            <a:off x="1228704" y="1651000"/>
            <a:ext cx="2948232" cy="3979737"/>
            <a:chOff x="1843056" y="2476500"/>
            <a:chExt cx="4422348" cy="5969605"/>
          </a:xfrm>
        </p:grpSpPr>
        <p:grpSp>
          <p:nvGrpSpPr>
            <p:cNvPr id="119" name="Google Shape;119;p2"/>
            <p:cNvGrpSpPr/>
            <p:nvPr/>
          </p:nvGrpSpPr>
          <p:grpSpPr>
            <a:xfrm>
              <a:off x="1843056" y="2476500"/>
              <a:ext cx="4422348" cy="5969605"/>
              <a:chOff x="1737185" y="1991667"/>
              <a:chExt cx="4422348" cy="5969605"/>
            </a:xfrm>
          </p:grpSpPr>
          <p:sp>
            <p:nvSpPr>
              <p:cNvPr id="120" name="Google Shape;120;p2"/>
              <p:cNvSpPr/>
              <p:nvPr/>
            </p:nvSpPr>
            <p:spPr>
              <a:xfrm rot="10800000">
                <a:off x="1737185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233796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72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2"/>
            <p:cNvSpPr txBox="1"/>
            <p:nvPr/>
          </p:nvSpPr>
          <p:spPr>
            <a:xfrm>
              <a:off x="2438400" y="5524500"/>
              <a:ext cx="3048002" cy="1477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Protect essential business applications </a:t>
              </a:r>
              <a:b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&amp; databases</a:t>
              </a:r>
              <a:endParaRPr/>
            </a:p>
          </p:txBody>
        </p:sp>
        <p:pic>
          <p:nvPicPr>
            <p:cNvPr id="123" name="Google Shape;12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79117" y="2988981"/>
              <a:ext cx="1873883" cy="146871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/>
        </p:nvSpPr>
        <p:spPr>
          <a:xfrm>
            <a:off x="6878340" y="3336680"/>
            <a:ext cx="3688060" cy="1723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orchestrates the seamless transition of application operation to secondary or remote systems in the case of hardware failure, power loss, or other unforeseen circumstances. 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6705600" y="1701800"/>
            <a:ext cx="368806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SIOS approach 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 rot="5400000">
            <a:off x="350163" y="781338"/>
            <a:ext cx="4481898" cy="5182225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"/>
          <p:cNvGrpSpPr/>
          <p:nvPr/>
        </p:nvGrpSpPr>
        <p:grpSpPr>
          <a:xfrm>
            <a:off x="6045200" y="889000"/>
            <a:ext cx="5181600" cy="4946521"/>
            <a:chOff x="9067800" y="1333500"/>
            <a:chExt cx="7772400" cy="7419781"/>
          </a:xfrm>
        </p:grpSpPr>
        <p:sp>
          <p:nvSpPr>
            <p:cNvPr id="136" name="Google Shape;136;p4"/>
            <p:cNvSpPr txBox="1"/>
            <p:nvPr/>
          </p:nvSpPr>
          <p:spPr>
            <a:xfrm>
              <a:off x="9067800" y="1333500"/>
              <a:ext cx="7772400" cy="2769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Add Flexibility</a:t>
              </a:r>
              <a:br>
                <a:rPr b="1" lang="en-US" sz="40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en-US" sz="4000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to Windows Server Failover Clustering</a:t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9419666" y="4566654"/>
              <a:ext cx="7068671" cy="4186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15" lvl="1" marL="477547" marR="0" rtl="0" algn="l">
                <a:spcBef>
                  <a:spcPts val="0"/>
                </a:spcBef>
                <a:spcAft>
                  <a:spcPts val="0"/>
                </a:spcAft>
                <a:buClr>
                  <a:srgbClr val="59AFE1"/>
                </a:buClr>
                <a:buSzPts val="1867"/>
                <a:buFont typeface="Noto Sans Symbols"/>
                <a:buChar char="✔"/>
              </a:pPr>
              <a:r>
                <a:rPr b="1" i="0" lang="en-US" sz="1867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Delivers advanced cluster protection for 70% less cost</a:t>
              </a:r>
              <a:endParaRPr/>
            </a:p>
            <a:p>
              <a:pPr indent="-304814" lvl="2" marL="782362" marR="0" rtl="0" algn="l">
                <a:spcBef>
                  <a:spcPts val="400"/>
                </a:spcBef>
                <a:spcAft>
                  <a:spcPts val="0"/>
                </a:spcAft>
                <a:buClr>
                  <a:srgbClr val="59AFE1"/>
                </a:buClr>
                <a:buSzPts val="1867"/>
                <a:buFont typeface="Courier New"/>
                <a:buChar char="o"/>
              </a:pPr>
              <a:r>
                <a:rPr b="0" i="0" lang="en-US" sz="1867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Eliminates costly upgrades to SQL Server or Oracle</a:t>
              </a:r>
              <a:endParaRPr/>
            </a:p>
            <a:p>
              <a:pPr indent="-304814" lvl="2" marL="782362" marR="0" rtl="0" algn="l">
                <a:spcBef>
                  <a:spcPts val="400"/>
                </a:spcBef>
                <a:spcAft>
                  <a:spcPts val="0"/>
                </a:spcAft>
                <a:buClr>
                  <a:srgbClr val="59AFE1"/>
                </a:buClr>
                <a:buSzPts val="1867"/>
                <a:buFont typeface="Courier New"/>
                <a:buChar char="o"/>
              </a:pPr>
              <a:r>
                <a:rPr b="0" i="0" lang="en-US" sz="1867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Enterprise Edition just for HA</a:t>
              </a:r>
              <a:endParaRPr/>
            </a:p>
            <a:p>
              <a:pPr indent="-304815" lvl="1" marL="477547" marR="0" rtl="0" algn="l">
                <a:spcBef>
                  <a:spcPts val="400"/>
                </a:spcBef>
                <a:spcAft>
                  <a:spcPts val="0"/>
                </a:spcAft>
                <a:buClr>
                  <a:srgbClr val="59AFE1"/>
                </a:buClr>
                <a:buSzPts val="1867"/>
                <a:buFont typeface="Noto Sans Symbols"/>
                <a:buChar char="✔"/>
              </a:pPr>
              <a:r>
                <a:rPr b="1" i="0" lang="en-US" sz="1867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Widest support for SQL Server versions</a:t>
              </a:r>
              <a:endParaRPr/>
            </a:p>
            <a:p>
              <a:pPr indent="-304815" lvl="1" marL="477547" marR="0" rtl="0" algn="l">
                <a:spcBef>
                  <a:spcPts val="400"/>
                </a:spcBef>
                <a:spcAft>
                  <a:spcPts val="0"/>
                </a:spcAft>
                <a:buClr>
                  <a:srgbClr val="59AFE1"/>
                </a:buClr>
                <a:buSzPts val="1867"/>
                <a:buFont typeface="Noto Sans Symbols"/>
                <a:buChar char="✔"/>
              </a:pPr>
              <a:r>
                <a:rPr b="1" i="0" lang="en-US" sz="1867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Enables WSFC in Cloud without Complex Shared Storage</a:t>
              </a: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1574800" y="1244600"/>
            <a:ext cx="3322536" cy="4205426"/>
            <a:chOff x="2362200" y="1866900"/>
            <a:chExt cx="4983804" cy="6308139"/>
          </a:xfrm>
        </p:grpSpPr>
        <p:grpSp>
          <p:nvGrpSpPr>
            <p:cNvPr id="139" name="Google Shape;139;p4"/>
            <p:cNvGrpSpPr/>
            <p:nvPr/>
          </p:nvGrpSpPr>
          <p:grpSpPr>
            <a:xfrm>
              <a:off x="2362200" y="1866900"/>
              <a:ext cx="4983804" cy="6308139"/>
              <a:chOff x="1587533" y="1991667"/>
              <a:chExt cx="4953000" cy="6308139"/>
            </a:xfrm>
          </p:grpSpPr>
          <p:sp>
            <p:nvSpPr>
              <p:cNvPr id="140" name="Google Shape;140;p4"/>
              <p:cNvSpPr/>
              <p:nvPr/>
            </p:nvSpPr>
            <p:spPr>
              <a:xfrm rot="10800000">
                <a:off x="1587533" y="3316326"/>
                <a:ext cx="4953000" cy="4983480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233796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72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" name="Google Shape;142;p4"/>
            <p:cNvSpPr/>
            <p:nvPr/>
          </p:nvSpPr>
          <p:spPr>
            <a:xfrm>
              <a:off x="3694425" y="2111961"/>
              <a:ext cx="2015323" cy="20153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2649710" y="5313897"/>
              <a:ext cx="4436891" cy="2654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28611" lvl="1" marL="401343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oto Sans Symbols"/>
                <a:buChar char="▪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Block-level data replication</a:t>
              </a:r>
              <a:endParaRPr/>
            </a:p>
            <a:p>
              <a:pPr indent="-228611" lvl="1" marL="401343" marR="0" rtl="0" algn="l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oto Sans Symbols"/>
                <a:buChar char="▪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Clustering without shared storage</a:t>
              </a:r>
              <a:endParaRPr/>
            </a:p>
            <a:p>
              <a:pPr indent="-228611" lvl="1" marL="401343" marR="0" rtl="0" algn="l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oto Sans Symbols"/>
                <a:buChar char="▪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Synchronous or asynchronous modes</a:t>
              </a:r>
              <a:endParaRPr/>
            </a:p>
            <a:p>
              <a:pPr indent="-228611" lvl="1" marL="401343" marR="0" rtl="0" algn="l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oto Sans Symbols"/>
                <a:buChar char="▪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Works across cloud-regions </a:t>
              </a:r>
              <a:b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 availability zones</a:t>
              </a: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2514600" y="4684947"/>
              <a:ext cx="4572000" cy="415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DataKeeper Cluster Edition</a:t>
              </a:r>
              <a:endParaRPr/>
            </a:p>
          </p:txBody>
        </p:sp>
        <p:pic>
          <p:nvPicPr>
            <p:cNvPr id="145" name="Google Shape;14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20024" y="2348356"/>
              <a:ext cx="1642576" cy="1499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3172325" y="4437712"/>
            <a:ext cx="5857375" cy="519062"/>
            <a:chOff x="1910279" y="3355339"/>
            <a:chExt cx="1340640" cy="356580"/>
          </a:xfrm>
        </p:grpSpPr>
        <p:cxnSp>
          <p:nvCxnSpPr>
            <p:cNvPr id="152" name="Google Shape;152;p5"/>
            <p:cNvCxnSpPr/>
            <p:nvPr/>
          </p:nvCxnSpPr>
          <p:spPr>
            <a:xfrm rot="10800000">
              <a:off x="1910279" y="3358833"/>
              <a:ext cx="680060" cy="353086"/>
            </a:xfrm>
            <a:prstGeom prst="straightConnector1">
              <a:avLst/>
            </a:prstGeom>
            <a:noFill/>
            <a:ln cap="flat" cmpd="sng" w="5715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" name="Google Shape;153;p5"/>
            <p:cNvCxnSpPr/>
            <p:nvPr/>
          </p:nvCxnSpPr>
          <p:spPr>
            <a:xfrm flipH="1">
              <a:off x="2585287" y="3355339"/>
              <a:ext cx="665632" cy="356579"/>
            </a:xfrm>
            <a:prstGeom prst="straightConnector1">
              <a:avLst/>
            </a:prstGeom>
            <a:noFill/>
            <a:ln cap="flat" cmpd="sng" w="57150">
              <a:solidFill>
                <a:srgbClr val="23379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54" name="Google Shape;154;p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4916" l="0" r="0" t="0"/>
          <a:stretch/>
        </p:blipFill>
        <p:spPr>
          <a:xfrm>
            <a:off x="2377373" y="1623417"/>
            <a:ext cx="1865278" cy="285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4916" l="0" r="0" t="0"/>
          <a:stretch/>
        </p:blipFill>
        <p:spPr>
          <a:xfrm>
            <a:off x="8103587" y="1602257"/>
            <a:ext cx="1865278" cy="285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 b="34094" l="17922" r="72940" t="49999"/>
          <a:stretch/>
        </p:blipFill>
        <p:spPr>
          <a:xfrm>
            <a:off x="5447145" y="4396782"/>
            <a:ext cx="1278083" cy="1573492"/>
          </a:xfrm>
          <a:prstGeom prst="flowChartMagneticDisk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>
            <p:ph type="title"/>
          </p:nvPr>
        </p:nvSpPr>
        <p:spPr>
          <a:xfrm>
            <a:off x="1219199" y="186816"/>
            <a:ext cx="107421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4000"/>
              <a:buFont typeface="Arial"/>
              <a:buNone/>
            </a:pPr>
            <a:r>
              <a:rPr lang="en-US"/>
              <a:t>Traditional Cluster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5008948" y="5996884"/>
            <a:ext cx="2029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Shared Storage</a:t>
            </a: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2528892" y="4602812"/>
            <a:ext cx="12750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Node 1</a:t>
            </a:r>
            <a:endParaRPr b="1" sz="1800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8313482" y="4602812"/>
            <a:ext cx="14120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Node 2</a:t>
            </a:r>
            <a:endParaRPr b="1" sz="1800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2291899" y="2366739"/>
            <a:ext cx="1941960" cy="2007220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8009322" y="2221604"/>
            <a:ext cx="1941960" cy="2007220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5135621" y="4411102"/>
            <a:ext cx="1941960" cy="1797953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6829804" y="5121248"/>
            <a:ext cx="21504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</a:pPr>
            <a:r>
              <a:rPr b="1" i="1" lang="en-US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Single Point of Failure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</a:pPr>
            <a:r>
              <a:rPr b="1" i="1" lang="en-US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Added Complexity</a:t>
            </a:r>
            <a:endParaRPr b="1" i="1" sz="12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181600" y="1562516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Failover</a:t>
            </a:r>
            <a:endParaRPr b="1" sz="1800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5">
            <a:alphaModFix/>
          </a:blip>
          <a:srcRect b="18315" l="4920" r="9653" t="13289"/>
          <a:stretch/>
        </p:blipFill>
        <p:spPr>
          <a:xfrm>
            <a:off x="2535113" y="1092295"/>
            <a:ext cx="1485550" cy="63331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/>
          <p:nvPr/>
        </p:nvSpPr>
        <p:spPr>
          <a:xfrm>
            <a:off x="3486571" y="1238539"/>
            <a:ext cx="5199233" cy="1602440"/>
          </a:xfrm>
          <a:prstGeom prst="arc">
            <a:avLst>
              <a:gd fmla="val 11047099" name="adj1"/>
              <a:gd fmla="val 21336708" name="adj2"/>
            </a:avLst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lg" w="lg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7239" y="1614032"/>
            <a:ext cx="1865278" cy="300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4">
            <a:alphaModFix/>
          </a:blip>
          <a:srcRect b="34094" l="17650" r="73010" t="50099"/>
          <a:stretch/>
        </p:blipFill>
        <p:spPr>
          <a:xfrm>
            <a:off x="8401621" y="4487364"/>
            <a:ext cx="1306286" cy="156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4874" y="1620329"/>
            <a:ext cx="1865278" cy="300309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>
            <p:ph type="title"/>
          </p:nvPr>
        </p:nvSpPr>
        <p:spPr>
          <a:xfrm>
            <a:off x="1035066" y="30718"/>
            <a:ext cx="107251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4000"/>
              <a:buFont typeface="Arial"/>
              <a:buNone/>
            </a:pPr>
            <a:r>
              <a:rPr lang="en-US"/>
              <a:t>SANLess Clustering with DataKeeper</a:t>
            </a:r>
            <a:endParaRPr/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5">
            <a:alphaModFix/>
          </a:blip>
          <a:srcRect b="18315" l="4920" r="9653" t="13289"/>
          <a:stretch/>
        </p:blipFill>
        <p:spPr>
          <a:xfrm>
            <a:off x="2544738" y="1082665"/>
            <a:ext cx="1485550" cy="633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6"/>
          <p:cNvCxnSpPr/>
          <p:nvPr/>
        </p:nvCxnSpPr>
        <p:spPr>
          <a:xfrm>
            <a:off x="4650636" y="5423462"/>
            <a:ext cx="3641496" cy="0"/>
          </a:xfrm>
          <a:prstGeom prst="straightConnector1">
            <a:avLst/>
          </a:prstGeom>
          <a:noFill/>
          <a:ln cap="flat" cmpd="sng" w="28575">
            <a:solidFill>
              <a:srgbClr val="233796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179" name="Google Shape;179;p6"/>
          <p:cNvSpPr/>
          <p:nvPr/>
        </p:nvSpPr>
        <p:spPr>
          <a:xfrm>
            <a:off x="3496196" y="1267623"/>
            <a:ext cx="5199233" cy="1602440"/>
          </a:xfrm>
          <a:prstGeom prst="arc">
            <a:avLst>
              <a:gd fmla="val 11047099" name="adj1"/>
              <a:gd fmla="val 21336708" name="adj2"/>
            </a:avLst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lg" w="lg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5181412" y="1543795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rPr>
              <a:t>Failover</a:t>
            </a:r>
            <a:endParaRPr b="1" sz="1800">
              <a:solidFill>
                <a:srgbClr val="001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5181412" y="5492815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1E79"/>
                </a:solidFill>
                <a:latin typeface="Calibri"/>
                <a:ea typeface="Calibri"/>
                <a:cs typeface="Calibri"/>
                <a:sym typeface="Calibri"/>
              </a:rPr>
              <a:t>Replication</a:t>
            </a:r>
            <a:endParaRPr b="1" sz="1800">
              <a:solidFill>
                <a:srgbClr val="001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661673" y="5874648"/>
            <a:ext cx="28682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Synchronous or Asynchronous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Latency Block Level</a:t>
            </a:r>
            <a:endParaRPr/>
          </a:p>
        </p:txBody>
      </p:sp>
      <p:cxnSp>
        <p:nvCxnSpPr>
          <p:cNvPr id="183" name="Google Shape;183;p6"/>
          <p:cNvCxnSpPr/>
          <p:nvPr/>
        </p:nvCxnSpPr>
        <p:spPr>
          <a:xfrm>
            <a:off x="4275064" y="5422584"/>
            <a:ext cx="3641496" cy="0"/>
          </a:xfrm>
          <a:prstGeom prst="straightConnector1">
            <a:avLst/>
          </a:prstGeom>
          <a:noFill/>
          <a:ln cap="flat" cmpd="sng" w="28575">
            <a:solidFill>
              <a:srgbClr val="233796"/>
            </a:solidFill>
            <a:prstDash val="solid"/>
            <a:round/>
            <a:headEnd len="lg" w="lg" type="triangle"/>
            <a:tailEnd len="sm" w="sm" type="none"/>
          </a:ln>
        </p:spPr>
      </p:cxnSp>
      <p:pic>
        <p:nvPicPr>
          <p:cNvPr id="184" name="Google Shape;184;p6"/>
          <p:cNvPicPr preferRelativeResize="0"/>
          <p:nvPr/>
        </p:nvPicPr>
        <p:blipFill rotWithShape="1">
          <a:blip r:embed="rId6">
            <a:alphaModFix/>
          </a:blip>
          <a:srcRect b="9714" l="14914" r="15270" t="3093"/>
          <a:stretch/>
        </p:blipFill>
        <p:spPr>
          <a:xfrm>
            <a:off x="3889238" y="4548653"/>
            <a:ext cx="434109" cy="5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6">
            <a:alphaModFix/>
          </a:blip>
          <a:srcRect b="9714" l="14914" r="15270" t="3093"/>
          <a:stretch/>
        </p:blipFill>
        <p:spPr>
          <a:xfrm>
            <a:off x="8067762" y="4548653"/>
            <a:ext cx="434109" cy="56341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/>
          <p:nvPr/>
        </p:nvSpPr>
        <p:spPr>
          <a:xfrm>
            <a:off x="2731800" y="5948656"/>
            <a:ext cx="10171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1E79"/>
                </a:solidFill>
                <a:latin typeface="Calibri"/>
                <a:ea typeface="Calibri"/>
                <a:cs typeface="Calibri"/>
                <a:sym typeface="Calibri"/>
              </a:rPr>
              <a:t>Node 1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8617132" y="5962342"/>
            <a:ext cx="10171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1E79"/>
                </a:solidFill>
                <a:latin typeface="Calibri"/>
                <a:ea typeface="Calibri"/>
                <a:cs typeface="Calibri"/>
                <a:sym typeface="Calibri"/>
              </a:rPr>
              <a:t>Node 2</a:t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2316533" y="2394696"/>
            <a:ext cx="1941960" cy="2007220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 b="34094" l="17650" r="73010" t="50099"/>
          <a:stretch/>
        </p:blipFill>
        <p:spPr>
          <a:xfrm>
            <a:off x="2596585" y="4487364"/>
            <a:ext cx="1306286" cy="156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9649" y="3216214"/>
            <a:ext cx="89333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5799" y="3130720"/>
            <a:ext cx="89333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4">
            <a:alphaModFix/>
          </a:blip>
          <a:srcRect b="34093" l="16787" r="72329" t="50119"/>
          <a:stretch/>
        </p:blipFill>
        <p:spPr>
          <a:xfrm>
            <a:off x="2919456" y="4591164"/>
            <a:ext cx="573724" cy="58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4">
            <a:alphaModFix/>
          </a:blip>
          <a:srcRect b="34093" l="16787" r="72329" t="50119"/>
          <a:stretch/>
        </p:blipFill>
        <p:spPr>
          <a:xfrm>
            <a:off x="9575606" y="4505670"/>
            <a:ext cx="573724" cy="58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4">
            <a:alphaModFix/>
          </a:blip>
          <a:srcRect b="34094" l="16787" r="72329" t="48839"/>
          <a:stretch/>
        </p:blipFill>
        <p:spPr>
          <a:xfrm>
            <a:off x="5785096" y="2178563"/>
            <a:ext cx="573724" cy="63628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 txBox="1"/>
          <p:nvPr>
            <p:ph type="title"/>
          </p:nvPr>
        </p:nvSpPr>
        <p:spPr>
          <a:xfrm>
            <a:off x="1145107" y="-88490"/>
            <a:ext cx="107251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4000"/>
              <a:buFont typeface="Arial"/>
              <a:buNone/>
            </a:pPr>
            <a:r>
              <a:rPr lang="en-US"/>
              <a:t>SANLess Multi-Site Clustering</a:t>
            </a:r>
            <a:endParaRPr/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5">
            <a:alphaModFix/>
          </a:blip>
          <a:srcRect b="18315" l="4920" r="9653" t="13289"/>
          <a:stretch/>
        </p:blipFill>
        <p:spPr>
          <a:xfrm>
            <a:off x="2463543" y="2757544"/>
            <a:ext cx="1485550" cy="633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7"/>
          <p:cNvCxnSpPr/>
          <p:nvPr/>
        </p:nvCxnSpPr>
        <p:spPr>
          <a:xfrm>
            <a:off x="3612486" y="4938327"/>
            <a:ext cx="5943600" cy="795"/>
          </a:xfrm>
          <a:prstGeom prst="straightConnector1">
            <a:avLst/>
          </a:prstGeom>
          <a:noFill/>
          <a:ln cap="flat" cmpd="sng" w="28575">
            <a:solidFill>
              <a:srgbClr val="233796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203" name="Google Shape;203;p7"/>
          <p:cNvSpPr/>
          <p:nvPr/>
        </p:nvSpPr>
        <p:spPr>
          <a:xfrm>
            <a:off x="3256333" y="3173025"/>
            <a:ext cx="6450834" cy="1316328"/>
          </a:xfrm>
          <a:prstGeom prst="arc">
            <a:avLst>
              <a:gd fmla="val 11047524" name="adj1"/>
              <a:gd fmla="val 21401785" name="adj2"/>
            </a:avLst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lg" w="lg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4996806" y="3168499"/>
            <a:ext cx="22334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Failover</a:t>
            </a:r>
            <a:endParaRPr b="1" sz="1800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5199107" y="5008072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1E79"/>
                </a:solidFill>
                <a:latin typeface="Calibri"/>
                <a:ea typeface="Calibri"/>
                <a:cs typeface="Calibri"/>
                <a:sym typeface="Calibri"/>
              </a:rPr>
              <a:t>Replication</a:t>
            </a:r>
            <a:endParaRPr b="1" sz="1800">
              <a:solidFill>
                <a:srgbClr val="001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4679368" y="5377404"/>
            <a:ext cx="28682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 Level Replication </a:t>
            </a:r>
            <a:b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Multiple Nodes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7"/>
          <p:cNvCxnSpPr/>
          <p:nvPr/>
        </p:nvCxnSpPr>
        <p:spPr>
          <a:xfrm flipH="1" rot="10800000">
            <a:off x="3452529" y="4920467"/>
            <a:ext cx="6035040" cy="18118"/>
          </a:xfrm>
          <a:prstGeom prst="straightConnector1">
            <a:avLst/>
          </a:prstGeom>
          <a:noFill/>
          <a:ln cap="flat" cmpd="sng" w="28575">
            <a:solidFill>
              <a:srgbClr val="233796"/>
            </a:solidFill>
            <a:prstDash val="solid"/>
            <a:round/>
            <a:headEnd len="lg" w="lg" type="triangle"/>
            <a:tailEnd len="sm" w="sm" type="none"/>
          </a:ln>
        </p:spPr>
      </p:cxnSp>
      <p:pic>
        <p:nvPicPr>
          <p:cNvPr id="208" name="Google Shape;208;p7"/>
          <p:cNvPicPr preferRelativeResize="0"/>
          <p:nvPr/>
        </p:nvPicPr>
        <p:blipFill rotWithShape="1">
          <a:blip r:embed="rId6">
            <a:alphaModFix/>
          </a:blip>
          <a:srcRect b="9714" l="14914" r="15270" t="3093"/>
          <a:stretch/>
        </p:blipFill>
        <p:spPr>
          <a:xfrm>
            <a:off x="2989264" y="4548357"/>
            <a:ext cx="434109" cy="56341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"/>
          <p:cNvSpPr txBox="1"/>
          <p:nvPr/>
        </p:nvSpPr>
        <p:spPr>
          <a:xfrm>
            <a:off x="2697766" y="5172447"/>
            <a:ext cx="10171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1E79"/>
                </a:solidFill>
                <a:latin typeface="Calibri"/>
                <a:ea typeface="Calibri"/>
                <a:cs typeface="Calibri"/>
                <a:sym typeface="Calibri"/>
              </a:rPr>
              <a:t>Node 1</a:t>
            </a:r>
            <a:endParaRPr b="1" sz="1800">
              <a:solidFill>
                <a:srgbClr val="001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9353916" y="5047690"/>
            <a:ext cx="10171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1E79"/>
                </a:solidFill>
                <a:latin typeface="Calibri"/>
                <a:ea typeface="Calibri"/>
                <a:cs typeface="Calibri"/>
                <a:sym typeface="Calibri"/>
              </a:rPr>
              <a:t>Node 2</a:t>
            </a:r>
            <a:endParaRPr b="1" sz="1800">
              <a:solidFill>
                <a:srgbClr val="001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2338597" y="1354953"/>
            <a:ext cx="32764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Asynchronous replication </a:t>
            </a:r>
            <a:b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Off-Site DR Node</a:t>
            </a:r>
            <a:endParaRPr/>
          </a:p>
        </p:txBody>
      </p:sp>
      <p:cxnSp>
        <p:nvCxnSpPr>
          <p:cNvPr id="212" name="Google Shape;212;p7"/>
          <p:cNvCxnSpPr/>
          <p:nvPr/>
        </p:nvCxnSpPr>
        <p:spPr>
          <a:xfrm>
            <a:off x="6349492" y="2348207"/>
            <a:ext cx="3347413" cy="2242957"/>
          </a:xfrm>
          <a:prstGeom prst="straightConnector1">
            <a:avLst/>
          </a:prstGeom>
          <a:noFill/>
          <a:ln cap="flat" cmpd="sng" w="28575">
            <a:solidFill>
              <a:srgbClr val="233796"/>
            </a:solidFill>
            <a:prstDash val="solid"/>
            <a:round/>
            <a:headEnd len="lg" w="lg" type="triangle"/>
            <a:tailEnd len="sm" w="sm" type="none"/>
          </a:ln>
        </p:spPr>
      </p:cxnSp>
      <p:cxnSp>
        <p:nvCxnSpPr>
          <p:cNvPr id="213" name="Google Shape;213;p7"/>
          <p:cNvCxnSpPr/>
          <p:nvPr/>
        </p:nvCxnSpPr>
        <p:spPr>
          <a:xfrm flipH="1">
            <a:off x="3547173" y="2370616"/>
            <a:ext cx="2244468" cy="2071961"/>
          </a:xfrm>
          <a:prstGeom prst="straightConnector1">
            <a:avLst/>
          </a:prstGeom>
          <a:noFill/>
          <a:ln cap="flat" cmpd="sng" w="28575">
            <a:solidFill>
              <a:srgbClr val="233796"/>
            </a:solidFill>
            <a:prstDash val="solid"/>
            <a:round/>
            <a:headEnd len="lg" w="lg" type="triangle"/>
            <a:tailEnd len="sm" w="sm" type="none"/>
          </a:ln>
        </p:spPr>
      </p:cxnSp>
      <p:pic>
        <p:nvPicPr>
          <p:cNvPr id="214" name="Google Shape;214;p7"/>
          <p:cNvPicPr preferRelativeResize="0"/>
          <p:nvPr/>
        </p:nvPicPr>
        <p:blipFill rotWithShape="1">
          <a:blip r:embed="rId6">
            <a:alphaModFix/>
          </a:blip>
          <a:srcRect b="9714" l="14914" r="15270" t="3093"/>
          <a:stretch/>
        </p:blipFill>
        <p:spPr>
          <a:xfrm>
            <a:off x="2989264" y="4565691"/>
            <a:ext cx="434109" cy="5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7"/>
          <p:cNvPicPr preferRelativeResize="0"/>
          <p:nvPr/>
        </p:nvPicPr>
        <p:blipFill rotWithShape="1">
          <a:blip r:embed="rId6">
            <a:alphaModFix/>
          </a:blip>
          <a:srcRect b="9714" l="14914" r="15270" t="3093"/>
          <a:stretch/>
        </p:blipFill>
        <p:spPr>
          <a:xfrm>
            <a:off x="9292145" y="4461361"/>
            <a:ext cx="434109" cy="5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/>
          <p:cNvPicPr preferRelativeResize="0"/>
          <p:nvPr/>
        </p:nvPicPr>
        <p:blipFill rotWithShape="1">
          <a:blip r:embed="rId6">
            <a:alphaModFix/>
          </a:blip>
          <a:srcRect b="9714" l="14914" r="15270" t="3093"/>
          <a:stretch/>
        </p:blipFill>
        <p:spPr>
          <a:xfrm>
            <a:off x="9332222" y="4461361"/>
            <a:ext cx="434109" cy="563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/>
          <p:nvPr/>
        </p:nvSpPr>
        <p:spPr>
          <a:xfrm>
            <a:off x="2568924" y="3275218"/>
            <a:ext cx="1274788" cy="1317628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4860" l="5684" r="11783" t="7506"/>
          <a:stretch/>
        </p:blipFill>
        <p:spPr>
          <a:xfrm>
            <a:off x="5732763" y="963827"/>
            <a:ext cx="737286" cy="1260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/>
          <p:nvPr/>
        </p:nvSpPr>
        <p:spPr>
          <a:xfrm>
            <a:off x="1449524" y="771181"/>
            <a:ext cx="9612352" cy="5761822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 cap="flat" cmpd="sng" w="2540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1622369" y="1061109"/>
            <a:ext cx="9266662" cy="5312211"/>
          </a:xfrm>
          <a:prstGeom prst="roundRect">
            <a:avLst>
              <a:gd fmla="val 5066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6023" y="1881414"/>
            <a:ext cx="89333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 b="34093" l="16787" r="72329" t="50119"/>
          <a:stretch/>
        </p:blipFill>
        <p:spPr>
          <a:xfrm>
            <a:off x="2925830" y="3256364"/>
            <a:ext cx="573724" cy="5886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8"/>
          <p:cNvSpPr txBox="1"/>
          <p:nvPr>
            <p:ph type="title"/>
          </p:nvPr>
        </p:nvSpPr>
        <p:spPr>
          <a:xfrm>
            <a:off x="1122249" y="-236977"/>
            <a:ext cx="1116580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3200"/>
              <a:buFont typeface="Arial"/>
              <a:buNone/>
            </a:pPr>
            <a:r>
              <a:rPr lang="en-US" sz="3200"/>
              <a:t>SANLess Clustering in Cloud IaaS</a:t>
            </a:r>
            <a:endParaRPr/>
          </a:p>
        </p:txBody>
      </p:sp>
      <p:pic>
        <p:nvPicPr>
          <p:cNvPr id="229" name="Google Shape;229;p8"/>
          <p:cNvPicPr preferRelativeResize="0"/>
          <p:nvPr/>
        </p:nvPicPr>
        <p:blipFill rotWithShape="1">
          <a:blip r:embed="rId5">
            <a:alphaModFix/>
          </a:blip>
          <a:srcRect b="18315" l="4920" r="9653" t="13289"/>
          <a:stretch/>
        </p:blipFill>
        <p:spPr>
          <a:xfrm>
            <a:off x="2487928" y="1453256"/>
            <a:ext cx="1485550" cy="633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8"/>
          <p:cNvCxnSpPr/>
          <p:nvPr/>
        </p:nvCxnSpPr>
        <p:spPr>
          <a:xfrm>
            <a:off x="4539761" y="3160188"/>
            <a:ext cx="3641496" cy="0"/>
          </a:xfrm>
          <a:prstGeom prst="straightConnector1">
            <a:avLst/>
          </a:prstGeom>
          <a:noFill/>
          <a:ln cap="flat" cmpd="sng" w="28575">
            <a:solidFill>
              <a:srgbClr val="233796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231" name="Google Shape;231;p8"/>
          <p:cNvSpPr/>
          <p:nvPr/>
        </p:nvSpPr>
        <p:spPr>
          <a:xfrm>
            <a:off x="3867252" y="1682276"/>
            <a:ext cx="4556556" cy="1316328"/>
          </a:xfrm>
          <a:prstGeom prst="arc">
            <a:avLst>
              <a:gd fmla="val 11372662" name="adj1"/>
              <a:gd fmla="val 21236315" name="adj2"/>
            </a:avLst>
          </a:prstGeom>
          <a:noFill/>
          <a:ln cap="flat" cmpd="sng" w="28575">
            <a:solidFill>
              <a:srgbClr val="4A7DBA"/>
            </a:solidFill>
            <a:prstDash val="solid"/>
            <a:round/>
            <a:headEnd len="sm" w="sm" type="none"/>
            <a:tailEnd len="lg" w="lg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5028829" y="1868951"/>
            <a:ext cx="22334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SANless Failover Cluster</a:t>
            </a:r>
            <a:endParaRPr b="1" sz="1800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5231130" y="3190827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Replication</a:t>
            </a:r>
            <a:endParaRPr b="1" sz="1800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4711391" y="3461458"/>
            <a:ext cx="28682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Level Synchronous or Asynchronous Replication</a:t>
            </a:r>
            <a:endParaRPr/>
          </a:p>
        </p:txBody>
      </p:sp>
      <p:cxnSp>
        <p:nvCxnSpPr>
          <p:cNvPr id="235" name="Google Shape;235;p8"/>
          <p:cNvCxnSpPr/>
          <p:nvPr/>
        </p:nvCxnSpPr>
        <p:spPr>
          <a:xfrm>
            <a:off x="4324782" y="3160188"/>
            <a:ext cx="3641496" cy="0"/>
          </a:xfrm>
          <a:prstGeom prst="straightConnector1">
            <a:avLst/>
          </a:prstGeom>
          <a:noFill/>
          <a:ln cap="flat" cmpd="sng" w="28575">
            <a:solidFill>
              <a:srgbClr val="233796"/>
            </a:solidFill>
            <a:prstDash val="solid"/>
            <a:round/>
            <a:headEnd len="lg" w="lg" type="triangle"/>
            <a:tailEnd len="sm" w="sm" type="none"/>
          </a:ln>
        </p:spPr>
      </p:cxnSp>
      <p:pic>
        <p:nvPicPr>
          <p:cNvPr id="236" name="Google Shape;236;p8"/>
          <p:cNvPicPr preferRelativeResize="0"/>
          <p:nvPr/>
        </p:nvPicPr>
        <p:blipFill rotWithShape="1">
          <a:blip r:embed="rId6">
            <a:alphaModFix/>
          </a:blip>
          <a:srcRect b="9714" l="14914" r="15270" t="3093"/>
          <a:stretch/>
        </p:blipFill>
        <p:spPr>
          <a:xfrm>
            <a:off x="3289739" y="2879819"/>
            <a:ext cx="434109" cy="56341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 txBox="1"/>
          <p:nvPr/>
        </p:nvSpPr>
        <p:spPr>
          <a:xfrm>
            <a:off x="2712168" y="3791376"/>
            <a:ext cx="10171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rPr>
              <a:t>Node 1</a:t>
            </a:r>
            <a:endParaRPr b="1" sz="1800">
              <a:solidFill>
                <a:srgbClr val="2337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5028830" y="5944767"/>
            <a:ext cx="222724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rPr>
              <a:t>File Share Witness</a:t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2120155" y="1264775"/>
            <a:ext cx="2221096" cy="2929662"/>
          </a:xfrm>
          <a:prstGeom prst="roundRect">
            <a:avLst>
              <a:gd fmla="val 5883" name="adj"/>
            </a:avLst>
          </a:prstGeom>
          <a:noFill/>
          <a:ln cap="flat" cmpd="sng" w="25400">
            <a:solidFill>
              <a:srgbClr val="395E8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 txBox="1"/>
          <p:nvPr/>
        </p:nvSpPr>
        <p:spPr>
          <a:xfrm>
            <a:off x="2350988" y="1314218"/>
            <a:ext cx="17594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Availability Zone</a:t>
            </a:r>
            <a:endParaRPr/>
          </a:p>
        </p:txBody>
      </p:sp>
      <p:sp>
        <p:nvSpPr>
          <p:cNvPr id="241" name="Google Shape;241;p8"/>
          <p:cNvSpPr txBox="1"/>
          <p:nvPr/>
        </p:nvSpPr>
        <p:spPr>
          <a:xfrm>
            <a:off x="1164020" y="758471"/>
            <a:ext cx="21858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VPC</a:t>
            </a:r>
            <a:endParaRPr/>
          </a:p>
        </p:txBody>
      </p:sp>
      <p:sp>
        <p:nvSpPr>
          <p:cNvPr id="242" name="Google Shape;242;p8"/>
          <p:cNvSpPr txBox="1"/>
          <p:nvPr/>
        </p:nvSpPr>
        <p:spPr>
          <a:xfrm>
            <a:off x="1692593" y="5486566"/>
            <a:ext cx="22041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IaaS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Service</a:t>
            </a:r>
            <a:endParaRPr/>
          </a:p>
        </p:txBody>
      </p:sp>
      <p:sp>
        <p:nvSpPr>
          <p:cNvPr id="243" name="Google Shape;243;p8"/>
          <p:cNvSpPr txBox="1"/>
          <p:nvPr/>
        </p:nvSpPr>
        <p:spPr>
          <a:xfrm>
            <a:off x="8841614" y="3743190"/>
            <a:ext cx="10171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rPr>
              <a:t>Node 2</a:t>
            </a:r>
            <a:endParaRPr b="1" sz="1800">
              <a:solidFill>
                <a:srgbClr val="2337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8249601" y="1249908"/>
            <a:ext cx="2221096" cy="2929662"/>
          </a:xfrm>
          <a:prstGeom prst="roundRect">
            <a:avLst>
              <a:gd fmla="val 5883" name="adj"/>
            </a:avLst>
          </a:prstGeom>
          <a:noFill/>
          <a:ln cap="flat" cmpd="sng" w="25400">
            <a:solidFill>
              <a:srgbClr val="395E8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8480434" y="1299351"/>
            <a:ext cx="17594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Availability Zone</a:t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5034982" y="4005841"/>
            <a:ext cx="2221096" cy="2262092"/>
          </a:xfrm>
          <a:prstGeom prst="roundRect">
            <a:avLst>
              <a:gd fmla="val 5883" name="adj"/>
            </a:avLst>
          </a:prstGeom>
          <a:noFill/>
          <a:ln cap="flat" cmpd="sng" w="25400">
            <a:solidFill>
              <a:srgbClr val="395E8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5265815" y="4005840"/>
            <a:ext cx="17594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Availability Zone</a:t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2256937" y="2187217"/>
            <a:ext cx="1941960" cy="2007220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4563" l="5913" r="0" t="0"/>
          <a:stretch/>
        </p:blipFill>
        <p:spPr>
          <a:xfrm>
            <a:off x="8976446" y="1836286"/>
            <a:ext cx="840501" cy="1372628"/>
          </a:xfrm>
          <a:prstGeom prst="roundRect">
            <a:avLst>
              <a:gd fmla="val 4579" name="adj"/>
            </a:avLst>
          </a:prstGeom>
          <a:noFill/>
          <a:ln>
            <a:noFill/>
          </a:ln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4">
            <a:alphaModFix/>
          </a:blip>
          <a:srcRect b="34093" l="16787" r="72329" t="50119"/>
          <a:stretch/>
        </p:blipFill>
        <p:spPr>
          <a:xfrm>
            <a:off x="9083417" y="3211235"/>
            <a:ext cx="573724" cy="58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"/>
          <p:cNvPicPr preferRelativeResize="0"/>
          <p:nvPr/>
        </p:nvPicPr>
        <p:blipFill rotWithShape="1">
          <a:blip r:embed="rId6">
            <a:alphaModFix/>
          </a:blip>
          <a:srcRect b="13233" l="14914" r="19469" t="6720"/>
          <a:stretch/>
        </p:blipFill>
        <p:spPr>
          <a:xfrm>
            <a:off x="8571526" y="2922585"/>
            <a:ext cx="407999" cy="51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4271" y="4271101"/>
            <a:ext cx="762519" cy="122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/>
          <p:cNvPicPr preferRelativeResize="0"/>
          <p:nvPr/>
        </p:nvPicPr>
        <p:blipFill rotWithShape="1">
          <a:blip r:embed="rId4">
            <a:alphaModFix/>
          </a:blip>
          <a:srcRect b="34093" l="16787" r="72329" t="50119"/>
          <a:stretch/>
        </p:blipFill>
        <p:spPr>
          <a:xfrm>
            <a:off x="5900676" y="5443733"/>
            <a:ext cx="489709" cy="50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9189" y="2210644"/>
            <a:ext cx="1146285" cy="184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6623" y="2130537"/>
            <a:ext cx="1146285" cy="184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1542" y="2130537"/>
            <a:ext cx="1146285" cy="184552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9"/>
          <p:cNvSpPr/>
          <p:nvPr/>
        </p:nvSpPr>
        <p:spPr>
          <a:xfrm>
            <a:off x="925188" y="1597446"/>
            <a:ext cx="2908882" cy="3602515"/>
          </a:xfrm>
          <a:prstGeom prst="roundRect">
            <a:avLst>
              <a:gd fmla="val 5883" name="adj"/>
            </a:avLst>
          </a:prstGeom>
          <a:noFill/>
          <a:ln cap="flat" cmpd="sng" w="25400">
            <a:solidFill>
              <a:srgbClr val="395E8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 txBox="1"/>
          <p:nvPr>
            <p:ph type="title"/>
          </p:nvPr>
        </p:nvSpPr>
        <p:spPr>
          <a:xfrm>
            <a:off x="1219199" y="186816"/>
            <a:ext cx="107421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4000"/>
              <a:buFont typeface="Arial"/>
              <a:buNone/>
            </a:pPr>
            <a:r>
              <a:rPr lang="en-US"/>
              <a:t>Hybrid Storage Multisite Clustering</a:t>
            </a:r>
            <a:endParaRPr/>
          </a:p>
        </p:txBody>
      </p:sp>
      <p:cxnSp>
        <p:nvCxnSpPr>
          <p:cNvPr id="264" name="Google Shape;264;p9"/>
          <p:cNvCxnSpPr/>
          <p:nvPr/>
        </p:nvCxnSpPr>
        <p:spPr>
          <a:xfrm>
            <a:off x="3697569" y="4530483"/>
            <a:ext cx="5248083" cy="0"/>
          </a:xfrm>
          <a:prstGeom prst="straightConnector1">
            <a:avLst/>
          </a:prstGeom>
          <a:noFill/>
          <a:ln cap="flat" cmpd="sng" w="28575">
            <a:solidFill>
              <a:srgbClr val="233796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265" name="Google Shape;265;p9"/>
          <p:cNvSpPr/>
          <p:nvPr/>
        </p:nvSpPr>
        <p:spPr>
          <a:xfrm>
            <a:off x="3076855" y="1839465"/>
            <a:ext cx="6077083" cy="1475111"/>
          </a:xfrm>
          <a:prstGeom prst="arc">
            <a:avLst>
              <a:gd fmla="val 11148015" name="adj1"/>
              <a:gd fmla="val 21381309" name="adj2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lg" w="lg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"/>
          <p:cNvSpPr txBox="1"/>
          <p:nvPr/>
        </p:nvSpPr>
        <p:spPr>
          <a:xfrm>
            <a:off x="5143941" y="2197061"/>
            <a:ext cx="19049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rPr>
              <a:t>Failover</a:t>
            </a:r>
            <a:endParaRPr b="1" sz="1800">
              <a:solidFill>
                <a:srgbClr val="2337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9"/>
          <p:cNvSpPr txBox="1"/>
          <p:nvPr/>
        </p:nvSpPr>
        <p:spPr>
          <a:xfrm>
            <a:off x="5143941" y="3993016"/>
            <a:ext cx="19049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rPr>
              <a:t>Replication</a:t>
            </a:r>
            <a:endParaRPr b="1" sz="1800">
              <a:solidFill>
                <a:srgbClr val="2337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4856045" y="4534997"/>
            <a:ext cx="24807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Asynchronous Replication </a:t>
            </a:r>
            <a:b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Off-site Nodes</a:t>
            </a:r>
            <a:endParaRPr/>
          </a:p>
        </p:txBody>
      </p:sp>
      <p:cxnSp>
        <p:nvCxnSpPr>
          <p:cNvPr id="269" name="Google Shape;269;p9"/>
          <p:cNvCxnSpPr/>
          <p:nvPr/>
        </p:nvCxnSpPr>
        <p:spPr>
          <a:xfrm>
            <a:off x="3361962" y="4532410"/>
            <a:ext cx="5250254" cy="0"/>
          </a:xfrm>
          <a:prstGeom prst="straightConnector1">
            <a:avLst/>
          </a:prstGeom>
          <a:noFill/>
          <a:ln cap="flat" cmpd="sng" w="28575">
            <a:solidFill>
              <a:srgbClr val="233796"/>
            </a:solidFill>
            <a:prstDash val="solid"/>
            <a:round/>
            <a:headEnd len="lg" w="lg" type="triangle"/>
            <a:tailEnd len="sm" w="sm" type="none"/>
          </a:ln>
        </p:spPr>
      </p:cxnSp>
      <p:pic>
        <p:nvPicPr>
          <p:cNvPr id="270" name="Google Shape;270;p9"/>
          <p:cNvPicPr preferRelativeResize="0"/>
          <p:nvPr/>
        </p:nvPicPr>
        <p:blipFill rotWithShape="1">
          <a:blip r:embed="rId4">
            <a:alphaModFix/>
          </a:blip>
          <a:srcRect b="9714" l="14914" r="15270" t="3093"/>
          <a:stretch/>
        </p:blipFill>
        <p:spPr>
          <a:xfrm>
            <a:off x="2634154" y="4172036"/>
            <a:ext cx="472965" cy="61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9"/>
          <p:cNvPicPr preferRelativeResize="0"/>
          <p:nvPr/>
        </p:nvPicPr>
        <p:blipFill rotWithShape="1">
          <a:blip r:embed="rId4">
            <a:alphaModFix/>
          </a:blip>
          <a:srcRect b="13379" l="17472" r="19181" t="6645"/>
          <a:stretch/>
        </p:blipFill>
        <p:spPr>
          <a:xfrm>
            <a:off x="8713604" y="4060172"/>
            <a:ext cx="537633" cy="56303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9"/>
          <p:cNvSpPr txBox="1"/>
          <p:nvPr/>
        </p:nvSpPr>
        <p:spPr>
          <a:xfrm>
            <a:off x="984545" y="3898873"/>
            <a:ext cx="10594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Node 1</a:t>
            </a:r>
            <a:endParaRPr/>
          </a:p>
        </p:txBody>
      </p:sp>
      <p:sp>
        <p:nvSpPr>
          <p:cNvPr id="273" name="Google Shape;273;p9"/>
          <p:cNvSpPr txBox="1"/>
          <p:nvPr/>
        </p:nvSpPr>
        <p:spPr>
          <a:xfrm>
            <a:off x="2826168" y="3898873"/>
            <a:ext cx="890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Node 2</a:t>
            </a:r>
            <a:endParaRPr/>
          </a:p>
        </p:txBody>
      </p:sp>
      <p:grpSp>
        <p:nvGrpSpPr>
          <p:cNvPr id="274" name="Google Shape;274;p9"/>
          <p:cNvGrpSpPr/>
          <p:nvPr/>
        </p:nvGrpSpPr>
        <p:grpSpPr>
          <a:xfrm>
            <a:off x="1561112" y="3880503"/>
            <a:ext cx="1449747" cy="485986"/>
            <a:chOff x="1910279" y="3355339"/>
            <a:chExt cx="1340640" cy="356580"/>
          </a:xfrm>
        </p:grpSpPr>
        <p:cxnSp>
          <p:nvCxnSpPr>
            <p:cNvPr id="275" name="Google Shape;275;p9"/>
            <p:cNvCxnSpPr/>
            <p:nvPr/>
          </p:nvCxnSpPr>
          <p:spPr>
            <a:xfrm rot="10800000">
              <a:off x="1910279" y="3358833"/>
              <a:ext cx="680060" cy="353086"/>
            </a:xfrm>
            <a:prstGeom prst="straightConnector1">
              <a:avLst/>
            </a:prstGeom>
            <a:noFill/>
            <a:ln cap="flat" cmpd="sng" w="19050">
              <a:solidFill>
                <a:srgbClr val="2F567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" name="Google Shape;276;p9"/>
            <p:cNvCxnSpPr/>
            <p:nvPr/>
          </p:nvCxnSpPr>
          <p:spPr>
            <a:xfrm flipH="1">
              <a:off x="2585287" y="3355339"/>
              <a:ext cx="665632" cy="356579"/>
            </a:xfrm>
            <a:prstGeom prst="straightConnector1">
              <a:avLst/>
            </a:prstGeom>
            <a:noFill/>
            <a:ln cap="flat" cmpd="sng" w="19050">
              <a:solidFill>
                <a:srgbClr val="2F567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7" name="Google Shape;277;p9"/>
          <p:cNvSpPr txBox="1"/>
          <p:nvPr/>
        </p:nvSpPr>
        <p:spPr>
          <a:xfrm>
            <a:off x="1877868" y="4320399"/>
            <a:ext cx="13080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567D"/>
                </a:solidFill>
                <a:latin typeface="Calibri"/>
                <a:ea typeface="Calibri"/>
                <a:cs typeface="Calibri"/>
                <a:sym typeface="Calibri"/>
              </a:rPr>
              <a:t>Shared Storage</a:t>
            </a:r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8359372" y="1597446"/>
            <a:ext cx="2614870" cy="3679634"/>
          </a:xfrm>
          <a:prstGeom prst="roundRect">
            <a:avLst>
              <a:gd fmla="val 5883" name="adj"/>
            </a:avLst>
          </a:prstGeom>
          <a:noFill/>
          <a:ln cap="flat" cmpd="sng" w="25400">
            <a:solidFill>
              <a:srgbClr val="395E8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9"/>
          <p:cNvPicPr preferRelativeResize="0"/>
          <p:nvPr/>
        </p:nvPicPr>
        <p:blipFill rotWithShape="1">
          <a:blip r:embed="rId5">
            <a:alphaModFix/>
          </a:blip>
          <a:srcRect b="18315" l="4920" r="9653" t="13289"/>
          <a:stretch/>
        </p:blipFill>
        <p:spPr>
          <a:xfrm>
            <a:off x="1392612" y="1917184"/>
            <a:ext cx="1024426" cy="43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9"/>
          <p:cNvPicPr preferRelativeResize="0"/>
          <p:nvPr/>
        </p:nvPicPr>
        <p:blipFill rotWithShape="1">
          <a:blip r:embed="rId5">
            <a:alphaModFix/>
          </a:blip>
          <a:srcRect b="18315" l="4920" r="9653" t="13289"/>
          <a:stretch/>
        </p:blipFill>
        <p:spPr>
          <a:xfrm>
            <a:off x="2385864" y="1917184"/>
            <a:ext cx="1024426" cy="43672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9"/>
          <p:cNvSpPr txBox="1"/>
          <p:nvPr/>
        </p:nvSpPr>
        <p:spPr>
          <a:xfrm>
            <a:off x="9250822" y="4858162"/>
            <a:ext cx="7306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567D"/>
                </a:solidFill>
                <a:latin typeface="Arial"/>
                <a:ea typeface="Arial"/>
                <a:cs typeface="Arial"/>
                <a:sym typeface="Arial"/>
              </a:rPr>
              <a:t>Node 3</a:t>
            </a:r>
            <a:endParaRPr/>
          </a:p>
        </p:txBody>
      </p:sp>
      <p:sp>
        <p:nvSpPr>
          <p:cNvPr id="282" name="Google Shape;282;p9"/>
          <p:cNvSpPr/>
          <p:nvPr/>
        </p:nvSpPr>
        <p:spPr>
          <a:xfrm>
            <a:off x="1149701" y="2112183"/>
            <a:ext cx="1327856" cy="1435564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2267938" y="2119314"/>
            <a:ext cx="1327856" cy="1435564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9"/>
          <p:cNvPicPr preferRelativeResize="0"/>
          <p:nvPr/>
        </p:nvPicPr>
        <p:blipFill rotWithShape="1">
          <a:blip r:embed="rId6">
            <a:alphaModFix/>
          </a:blip>
          <a:srcRect b="34093" l="17709" r="73083" t="50119"/>
          <a:stretch/>
        </p:blipFill>
        <p:spPr>
          <a:xfrm>
            <a:off x="9241367" y="3963948"/>
            <a:ext cx="664634" cy="80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9"/>
          <p:cNvPicPr preferRelativeResize="0"/>
          <p:nvPr/>
        </p:nvPicPr>
        <p:blipFill rotWithShape="1">
          <a:blip r:embed="rId6">
            <a:alphaModFix/>
          </a:blip>
          <a:srcRect b="34093" l="16787" r="72329" t="50119"/>
          <a:stretch/>
        </p:blipFill>
        <p:spPr>
          <a:xfrm>
            <a:off x="1819877" y="4320399"/>
            <a:ext cx="826211" cy="847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2022-09-15T16:48:44Z</dcterms:created>
  <dc:creator>Margaret Hoagland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0x0101001932B761BF64F6418885E46C2F80D373</vt:lpwstr>
  </property>
</Properties>
</file>